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0" r:id="rId2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12" autoAdjust="0"/>
    <p:restoredTop sz="94660"/>
  </p:normalViewPr>
  <p:slideViewPr>
    <p:cSldViewPr>
      <p:cViewPr>
        <p:scale>
          <a:sx n="66" d="100"/>
          <a:sy n="66" d="100"/>
        </p:scale>
        <p:origin x="-972" y="-4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7A4206D6-D6D2-42FE-AEE7-43764437A50E}"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312447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7A4206D6-D6D2-42FE-AEE7-43764437A50E}"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4003890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4206D6-D6D2-42FE-AEE7-43764437A50E}"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1724196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7A4206D6-D6D2-42FE-AEE7-43764437A50E}" type="datetimeFigureOut">
              <a:rPr lang="el-GR" smtClean="0"/>
              <a:t>29/8/2016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514693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7A4206D6-D6D2-42FE-AEE7-43764437A50E}" type="datetimeFigureOut">
              <a:rPr lang="el-GR" smtClean="0"/>
              <a:t>29/8/2016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2849828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7A4206D6-D6D2-42FE-AEE7-43764437A50E}" type="datetimeFigureOut">
              <a:rPr lang="el-GR" smtClean="0"/>
              <a:t>29/8/2016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2319554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4206D6-D6D2-42FE-AEE7-43764437A50E}" type="datetimeFigureOut">
              <a:rPr lang="el-GR" smtClean="0"/>
              <a:t>29/8/2016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1500758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4206D6-D6D2-42FE-AEE7-43764437A50E}" type="datetimeFigureOut">
              <a:rPr lang="el-GR" smtClean="0"/>
              <a:t>29/8/2016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333312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4206D6-D6D2-42FE-AEE7-43764437A50E}" type="datetimeFigureOut">
              <a:rPr lang="el-GR" smtClean="0"/>
              <a:t>29/8/2016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2207150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7A4206D6-D6D2-42FE-AEE7-43764437A50E}"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3731162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7A4206D6-D6D2-42FE-AEE7-43764437A50E}"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B03572-9711-495E-80B6-6E54952F45BA}" type="slidenum">
              <a:rPr lang="el-GR" smtClean="0"/>
              <a:t>‹#›</a:t>
            </a:fld>
            <a:endParaRPr lang="el-GR"/>
          </a:p>
        </p:txBody>
      </p:sp>
    </p:spTree>
    <p:extLst>
      <p:ext uri="{BB962C8B-B14F-4D97-AF65-F5344CB8AC3E}">
        <p14:creationId xmlns:p14="http://schemas.microsoft.com/office/powerpoint/2010/main" val="2413605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4206D6-D6D2-42FE-AEE7-43764437A50E}" type="datetimeFigureOut">
              <a:rPr lang="el-GR" smtClean="0"/>
              <a:t>29/8/2016</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B03572-9711-495E-80B6-6E54952F45BA}" type="slidenum">
              <a:rPr lang="el-GR" smtClean="0"/>
              <a:t>‹#›</a:t>
            </a:fld>
            <a:endParaRPr lang="el-GR"/>
          </a:p>
        </p:txBody>
      </p:sp>
    </p:spTree>
    <p:extLst>
      <p:ext uri="{BB962C8B-B14F-4D97-AF65-F5344CB8AC3E}">
        <p14:creationId xmlns:p14="http://schemas.microsoft.com/office/powerpoint/2010/main" val="2479016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5.gif"/><Relationship Id="rId1" Type="http://schemas.openxmlformats.org/officeDocument/2006/relationships/slideLayout" Target="../slideLayouts/slideLayout2.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5.gif"/><Relationship Id="rId1" Type="http://schemas.openxmlformats.org/officeDocument/2006/relationships/slideLayout" Target="../slideLayouts/slideLayout2.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5.gif"/><Relationship Id="rId2" Type="http://schemas.openxmlformats.org/officeDocument/2006/relationships/image" Target="../media/image12.gif"/><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image" Target="../media/image1.gif"/><Relationship Id="rId4" Type="http://schemas.openxmlformats.org/officeDocument/2006/relationships/image" Target="../media/image14.gif"/></Relationships>
</file>

<file path=ppt/slides/_rels/slide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2.xml"/><Relationship Id="rId5" Type="http://schemas.openxmlformats.org/officeDocument/2006/relationships/image" Target="../media/image1.gif"/><Relationship Id="rId4" Type="http://schemas.openxmlformats.org/officeDocument/2006/relationships/image" Target="../media/image14.gif"/></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2.xml"/><Relationship Id="rId6" Type="http://schemas.openxmlformats.org/officeDocument/2006/relationships/image" Target="../media/image16.gif"/><Relationship Id="rId5" Type="http://schemas.openxmlformats.org/officeDocument/2006/relationships/image" Target="../media/image1.gif"/><Relationship Id="rId4" Type="http://schemas.openxmlformats.org/officeDocument/2006/relationships/image" Target="../media/image14.gif"/></Relationships>
</file>

<file path=ppt/slides/_rels/slide11.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7.gif"/><Relationship Id="rId2" Type="http://schemas.openxmlformats.org/officeDocument/2006/relationships/image" Target="../media/image12.gif"/><Relationship Id="rId1" Type="http://schemas.openxmlformats.org/officeDocument/2006/relationships/slideLayout" Target="../slideLayouts/slideLayout2.xml"/><Relationship Id="rId6" Type="http://schemas.openxmlformats.org/officeDocument/2006/relationships/image" Target="../media/image16.gif"/><Relationship Id="rId5" Type="http://schemas.openxmlformats.org/officeDocument/2006/relationships/image" Target="../media/image1.gif"/><Relationship Id="rId4" Type="http://schemas.openxmlformats.org/officeDocument/2006/relationships/image" Target="../media/image14.gif"/></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gif"/></Relationships>
</file>

<file path=ppt/slides/_rels/slide1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21.gif"/><Relationship Id="rId1" Type="http://schemas.openxmlformats.org/officeDocument/2006/relationships/slideLayout" Target="../slideLayouts/slideLayout2.xml"/><Relationship Id="rId6" Type="http://schemas.openxmlformats.org/officeDocument/2006/relationships/image" Target="../media/image23.gif"/><Relationship Id="rId5" Type="http://schemas.openxmlformats.org/officeDocument/2006/relationships/image" Target="../media/image1.gif"/><Relationship Id="rId4" Type="http://schemas.openxmlformats.org/officeDocument/2006/relationships/image" Target="../media/image22.gif"/></Relationships>
</file>

<file path=ppt/slides/_rels/slide17.xml.rels><?xml version="1.0" encoding="UTF-8" standalone="yes"?>
<Relationships xmlns="http://schemas.openxmlformats.org/package/2006/relationships"><Relationship Id="rId3" Type="http://schemas.openxmlformats.org/officeDocument/2006/relationships/image" Target="../media/image13.gif"/><Relationship Id="rId7" Type="http://schemas.microsoft.com/office/2007/relationships/hdphoto" Target="../media/hdphoto1.wdp"/><Relationship Id="rId2" Type="http://schemas.openxmlformats.org/officeDocument/2006/relationships/image" Target="../media/image21.gif"/><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gif"/><Relationship Id="rId4" Type="http://schemas.openxmlformats.org/officeDocument/2006/relationships/image" Target="../media/image23.gif"/></Relationships>
</file>

<file path=ppt/slides/_rels/slide18.xml.rels><?xml version="1.0" encoding="UTF-8" standalone="yes"?>
<Relationships xmlns="http://schemas.openxmlformats.org/package/2006/relationships"><Relationship Id="rId3" Type="http://schemas.openxmlformats.org/officeDocument/2006/relationships/image" Target="../media/image13.gif"/><Relationship Id="rId7" Type="http://schemas.microsoft.com/office/2007/relationships/hdphoto" Target="../media/hdphoto1.wdp"/><Relationship Id="rId2" Type="http://schemas.openxmlformats.org/officeDocument/2006/relationships/image" Target="../media/image21.gif"/><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gif"/><Relationship Id="rId4" Type="http://schemas.openxmlformats.org/officeDocument/2006/relationships/image" Target="../media/image23.gif"/></Relationships>
</file>

<file path=ppt/slides/_rels/slide19.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13.gif"/><Relationship Id="rId7" Type="http://schemas.microsoft.com/office/2007/relationships/hdphoto" Target="../media/hdphoto1.wdp"/><Relationship Id="rId2" Type="http://schemas.openxmlformats.org/officeDocument/2006/relationships/image" Target="../media/image21.gif"/><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gif"/><Relationship Id="rId4" Type="http://schemas.openxmlformats.org/officeDocument/2006/relationships/image" Target="../media/image23.gif"/></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7.gif"/><Relationship Id="rId4" Type="http://schemas.openxmlformats.org/officeDocument/2006/relationships/image" Target="../media/image10.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smtClean="0"/>
              <a:t>Μια νύχτα στο στοιχειωμένο σπίτι</a:t>
            </a:r>
            <a:endParaRPr lang="el-GR" dirty="0"/>
          </a:p>
        </p:txBody>
      </p:sp>
      <p:sp>
        <p:nvSpPr>
          <p:cNvPr id="3" name="Subtitle 2"/>
          <p:cNvSpPr>
            <a:spLocks noGrp="1"/>
          </p:cNvSpPr>
          <p:nvPr>
            <p:ph type="subTitle" idx="1"/>
          </p:nvPr>
        </p:nvSpPr>
        <p:spPr/>
        <p:txBody>
          <a:bodyPr/>
          <a:lstStyle/>
          <a:p>
            <a:r>
              <a:rPr lang="el-GR" dirty="0" smtClean="0"/>
              <a:t>Μάθημα 4 από το </a:t>
            </a:r>
          </a:p>
          <a:p>
            <a:r>
              <a:rPr lang="el-GR" dirty="0" smtClean="0"/>
              <a:t>ΣΤΟΙΧΕΙΩΜΕΝΟ ΣΠΙΤΙ</a:t>
            </a:r>
            <a:endParaRPr lang="el-GR" dirty="0"/>
          </a:p>
        </p:txBody>
      </p:sp>
    </p:spTree>
    <p:extLst>
      <p:ext uri="{BB962C8B-B14F-4D97-AF65-F5344CB8AC3E}">
        <p14:creationId xmlns:p14="http://schemas.microsoft.com/office/powerpoint/2010/main" val="2469722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5544616" cy="5355312"/>
          </a:xfrm>
          <a:prstGeom prst="rect">
            <a:avLst/>
          </a:prstGeom>
          <a:noFill/>
        </p:spPr>
        <p:txBody>
          <a:bodyPr wrap="square" rtlCol="0">
            <a:spAutoFit/>
          </a:bodyPr>
          <a:lstStyle/>
          <a:p>
            <a:r>
              <a:rPr lang="el-GR" dirty="0" smtClean="0"/>
              <a:t>Ο Τσάρλυ αρνήθηκε να δουλέψει την Κυριακή κι έτσι έχασε τη δουλειά που θα τον βοηθούσε να μαζέψει τα χρήματα για την κατασκήνωση. Ο Κοκκινομάλλης, που βοηθούσε τον ιεραπόστολο κ. Λόγκαν, είχε παραιτηθεί από βοηθός του και δεν πήγαινε ούτε και στο Κυριακό Σχολείο.</a:t>
            </a:r>
          </a:p>
          <a:p>
            <a:r>
              <a:rPr lang="el-GR" dirty="0" smtClean="0"/>
              <a:t>«Αισθάνομαι ότι θέλω να τα παρατήσω», μουρμούρισε ο Τσάρλυ. Εκείνη τη στιγμή πρόσεξε ένα χαρτάκι που έπεσε από τη Γραφή του κύριου Λόγκαν. «Κύριε Λόγκαν», φώναξε και τεντώθηκε για να πιάσει</a:t>
            </a:r>
            <a:r>
              <a:rPr lang="en-US" dirty="0" smtClean="0"/>
              <a:t> </a:t>
            </a:r>
            <a:r>
              <a:rPr lang="el-GR" dirty="0" smtClean="0"/>
              <a:t>το χαρτί. Καθώς πετάχτηκε, χτύπησε κατά λάθος στην ηλικιωμένη κυρία Νέλσον που τον μάλωσε με αυστηρότητα να μην τρέχει μέσα στην εκκλησία. Μέχρι ο Τσάρλυ να προλάβει να της ζητήσει συγγνώμη</a:t>
            </a:r>
            <a:r>
              <a:rPr lang="en-US" dirty="0" smtClean="0"/>
              <a:t> </a:t>
            </a:r>
            <a:r>
              <a:rPr lang="el-GR" dirty="0" smtClean="0"/>
              <a:t>και να πιάσει το χαρτάκι, ο κύριος Λόγκαν είχε φύγει. Ο Τσάρλυ αναζήτησε το αυτοκίνητό του, αλλά το είδε να απομακρύνεται στο τέλος του δρόμου.</a:t>
            </a:r>
            <a:r>
              <a:rPr lang="en-US" dirty="0" smtClean="0"/>
              <a:t> </a:t>
            </a:r>
            <a:r>
              <a:rPr lang="el-GR" dirty="0" smtClean="0"/>
              <a:t>Γύρισε το μικρό χαρτάκι ανάποδα. Εκεί, με μικρά γράμματα ήταν τυπωμένη η φράση:</a:t>
            </a:r>
          </a:p>
          <a:p>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132545"/>
            <a:ext cx="2381250" cy="6696075"/>
          </a:xfrm>
          <a:prstGeom prst="rect">
            <a:avLst/>
          </a:prstGeom>
        </p:spPr>
      </p:pic>
      <p:grpSp>
        <p:nvGrpSpPr>
          <p:cNvPr id="8" name="Group 7"/>
          <p:cNvGrpSpPr/>
          <p:nvPr/>
        </p:nvGrpSpPr>
        <p:grpSpPr>
          <a:xfrm>
            <a:off x="395536" y="5226750"/>
            <a:ext cx="3960440" cy="1584176"/>
            <a:chOff x="107504" y="4941168"/>
            <a:chExt cx="2520280" cy="1584176"/>
          </a:xfrm>
        </p:grpSpPr>
        <p:sp>
          <p:nvSpPr>
            <p:cNvPr id="6" name="Flowchart: Document 5"/>
            <p:cNvSpPr/>
            <p:nvPr/>
          </p:nvSpPr>
          <p:spPr>
            <a:xfrm>
              <a:off x="107504" y="4941168"/>
              <a:ext cx="2520280" cy="1584176"/>
            </a:xfrm>
            <a:prstGeom prst="flowChartDocumen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TextBox 6"/>
            <p:cNvSpPr txBox="1"/>
            <p:nvPr/>
          </p:nvSpPr>
          <p:spPr>
            <a:xfrm>
              <a:off x="251520" y="5085184"/>
              <a:ext cx="2160240" cy="1200329"/>
            </a:xfrm>
            <a:prstGeom prst="rect">
              <a:avLst/>
            </a:prstGeom>
            <a:noFill/>
          </p:spPr>
          <p:txBody>
            <a:bodyPr wrap="square" rtlCol="0">
              <a:spAutoFit/>
            </a:bodyPr>
            <a:lstStyle/>
            <a:p>
              <a:r>
                <a:rPr lang="el-GR" sz="2400" b="1" i="1" dirty="0" smtClean="0"/>
                <a:t>«Πάντοτε είναι πολύ νωρίς για να τα παρατήσεις».</a:t>
              </a:r>
              <a:endParaRPr lang="el-GR" sz="2400" b="1" i="1" dirty="0"/>
            </a:p>
          </p:txBody>
        </p:sp>
      </p:grpSp>
      <p:sp>
        <p:nvSpPr>
          <p:cNvPr id="9" name="TextBox 8"/>
          <p:cNvSpPr txBox="1"/>
          <p:nvPr/>
        </p:nvSpPr>
        <p:spPr>
          <a:xfrm>
            <a:off x="971600" y="764704"/>
            <a:ext cx="4464496" cy="923330"/>
          </a:xfrm>
          <a:prstGeom prst="rect">
            <a:avLst/>
          </a:prstGeom>
          <a:solidFill>
            <a:srgbClr val="FFC000"/>
          </a:solidFill>
        </p:spPr>
        <p:txBody>
          <a:bodyPr wrap="square" rtlCol="0">
            <a:spAutoFit/>
          </a:bodyPr>
          <a:lstStyle/>
          <a:p>
            <a:r>
              <a:rPr lang="el-GR" dirty="0" smtClean="0"/>
              <a:t>Ο Τσάρλυ κοίταξε το χαρτάκι. «Πάντοτε είναι πολύ νωρίς για να τα παρατήσεις». Έμεινε</a:t>
            </a:r>
          </a:p>
          <a:p>
            <a:r>
              <a:rPr lang="el-GR" dirty="0" smtClean="0"/>
              <a:t>σκεπτικός για πολλή ώρα.</a:t>
            </a:r>
            <a:endParaRPr lang="el-GR" dirty="0"/>
          </a:p>
        </p:txBody>
      </p:sp>
    </p:spTree>
    <p:extLst>
      <p:ext uri="{BB962C8B-B14F-4D97-AF65-F5344CB8AC3E}">
        <p14:creationId xmlns:p14="http://schemas.microsoft.com/office/powerpoint/2010/main" val="51236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0" presetClass="exit" presetSubtype="0" fill="hold" grpId="0"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77411">
            <a:off x="1712812" y="3100189"/>
            <a:ext cx="6394311" cy="3619180"/>
          </a:xfrm>
          <a:prstGeom prst="rect">
            <a:avLst/>
          </a:prstGeom>
        </p:spPr>
      </p:pic>
      <p:sp>
        <p:nvSpPr>
          <p:cNvPr id="4" name="TextBox 3"/>
          <p:cNvSpPr txBox="1"/>
          <p:nvPr/>
        </p:nvSpPr>
        <p:spPr>
          <a:xfrm>
            <a:off x="107504" y="36240"/>
            <a:ext cx="9036496" cy="2031325"/>
          </a:xfrm>
          <a:prstGeom prst="rect">
            <a:avLst/>
          </a:prstGeom>
          <a:noFill/>
        </p:spPr>
        <p:txBody>
          <a:bodyPr wrap="square" rtlCol="0">
            <a:spAutoFit/>
          </a:bodyPr>
          <a:lstStyle/>
          <a:p>
            <a:r>
              <a:rPr lang="el-GR" dirty="0" smtClean="0"/>
              <a:t>Τη Δευτέρα το πρωί, ο Τσάρλυ ήταν ο πρώτος που σηκώθηκε. Όταν το λεωφορείο των</a:t>
            </a:r>
            <a:r>
              <a:rPr lang="en-US" dirty="0" smtClean="0"/>
              <a:t> </a:t>
            </a:r>
            <a:r>
              <a:rPr lang="el-GR" dirty="0" smtClean="0"/>
              <a:t>7:30 πέρασε από το σπίτι του, ήταν ντυμένος κι έτοιμος να φύγει. Η μαμά τον κοίταξε</a:t>
            </a:r>
            <a:r>
              <a:rPr lang="en-US" dirty="0" smtClean="0"/>
              <a:t> </a:t>
            </a:r>
            <a:r>
              <a:rPr lang="el-GR" dirty="0" smtClean="0"/>
              <a:t>έκπληκτη. «Πώς κι έτσι; Νόμιζα ότι θα έχανες τη δουλειά σου, αν δεν πήγαινες εχτές».</a:t>
            </a:r>
          </a:p>
          <a:p>
            <a:r>
              <a:rPr lang="el-GR" dirty="0" smtClean="0"/>
              <a:t>«Το ξέρω», είπε ο Τσάρλυ. «Όμως θα προσπαθήσω να πάρω τη δουλειά μου πίσω».</a:t>
            </a:r>
          </a:p>
          <a:p>
            <a:r>
              <a:rPr lang="el-GR" dirty="0" smtClean="0"/>
              <a:t>Το λεωφορείο προχωρούσε χοροπηδώντας πιο αργά από κάθε άλλη</a:t>
            </a:r>
            <a:r>
              <a:rPr lang="en-US" dirty="0" smtClean="0"/>
              <a:t> </a:t>
            </a:r>
            <a:r>
              <a:rPr lang="el-GR" dirty="0" smtClean="0"/>
              <a:t>φορά. Όταν επιτέλους σταμάτησε στην έπαυλη </a:t>
            </a:r>
            <a:r>
              <a:rPr lang="el-GR" dirty="0" err="1" smtClean="0"/>
              <a:t>Βίλις</a:t>
            </a:r>
            <a:r>
              <a:rPr lang="el-GR" dirty="0" smtClean="0"/>
              <a:t>, ο Τσάρλυ</a:t>
            </a:r>
            <a:r>
              <a:rPr lang="en-US" dirty="0" smtClean="0"/>
              <a:t> </a:t>
            </a:r>
            <a:r>
              <a:rPr lang="el-GR" dirty="0" smtClean="0"/>
              <a:t>κατέβηκε και προχώρησε με πάρα πολύ αργά βήματα. </a:t>
            </a:r>
            <a:endParaRPr lang="el-GR"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2636911"/>
            <a:ext cx="1501098" cy="422108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14039" y="1772816"/>
            <a:ext cx="2481783" cy="529590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8049" y="3021558"/>
            <a:ext cx="885679" cy="614765"/>
          </a:xfrm>
          <a:prstGeom prst="rect">
            <a:avLst/>
          </a:prstGeom>
        </p:spPr>
      </p:pic>
    </p:spTree>
    <p:extLst>
      <p:ext uri="{BB962C8B-B14F-4D97-AF65-F5344CB8AC3E}">
        <p14:creationId xmlns:p14="http://schemas.microsoft.com/office/powerpoint/2010/main" val="3929567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776" y="-947598"/>
            <a:ext cx="5777036" cy="52859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492895"/>
            <a:ext cx="1605086" cy="4616227"/>
          </a:xfrm>
          <a:prstGeom prst="rect">
            <a:avLst/>
          </a:prstGeom>
        </p:spPr>
      </p:pic>
      <p:sp>
        <p:nvSpPr>
          <p:cNvPr id="7" name="TextBox 6"/>
          <p:cNvSpPr txBox="1"/>
          <p:nvPr/>
        </p:nvSpPr>
        <p:spPr>
          <a:xfrm>
            <a:off x="2555776" y="20749"/>
            <a:ext cx="6300700" cy="2308324"/>
          </a:xfrm>
          <a:prstGeom prst="rect">
            <a:avLst/>
          </a:prstGeom>
          <a:solidFill>
            <a:schemeClr val="accent6">
              <a:lumMod val="60000"/>
              <a:lumOff val="40000"/>
            </a:schemeClr>
          </a:solidFill>
        </p:spPr>
        <p:txBody>
          <a:bodyPr wrap="square" rtlCol="0">
            <a:spAutoFit/>
          </a:bodyPr>
          <a:lstStyle/>
          <a:p>
            <a:r>
              <a:rPr lang="el-GR" dirty="0" smtClean="0"/>
              <a:t> κ. </a:t>
            </a:r>
            <a:r>
              <a:rPr lang="el-GR" dirty="0" err="1" smtClean="0"/>
              <a:t>Ουίλκινσον</a:t>
            </a:r>
            <a:r>
              <a:rPr lang="el-GR" dirty="0" smtClean="0"/>
              <a:t> στεκόταν μπροστά από το σπίτι και ουρλιάζοντας</a:t>
            </a:r>
            <a:r>
              <a:rPr lang="en-US" dirty="0" smtClean="0"/>
              <a:t> </a:t>
            </a:r>
            <a:r>
              <a:rPr lang="el-GR" dirty="0" smtClean="0"/>
              <a:t>έδινε διαταγές σε μερικούς κηπουρούς. Σήκωσε το κεφάλι του και</a:t>
            </a:r>
            <a:r>
              <a:rPr lang="en-US" dirty="0" smtClean="0"/>
              <a:t> </a:t>
            </a:r>
            <a:r>
              <a:rPr lang="el-GR" dirty="0" smtClean="0"/>
              <a:t>έμεινε έκπληκτος, όταν είδε τον Τσάρλυ. «Τι κάνεις εδώ, μικρέ;»,</a:t>
            </a:r>
            <a:r>
              <a:rPr lang="en-US" dirty="0" smtClean="0"/>
              <a:t> </a:t>
            </a:r>
            <a:r>
              <a:rPr lang="el-GR" dirty="0" smtClean="0"/>
              <a:t>γρύλισε.</a:t>
            </a:r>
          </a:p>
          <a:p>
            <a:r>
              <a:rPr lang="el-GR" dirty="0" smtClean="0"/>
              <a:t>Ο Τσάρλυ ξεροκατάπιε. «Ε, είπα ότι ίσως μου δίνατε και πάλι δουλειά,</a:t>
            </a:r>
            <a:r>
              <a:rPr lang="en-US" dirty="0" smtClean="0"/>
              <a:t> </a:t>
            </a:r>
            <a:r>
              <a:rPr lang="el-GR" dirty="0" smtClean="0"/>
              <a:t>κύριε </a:t>
            </a:r>
            <a:r>
              <a:rPr lang="el-GR" dirty="0" err="1" smtClean="0"/>
              <a:t>Ουίλκινσον</a:t>
            </a:r>
            <a:r>
              <a:rPr lang="el-GR" dirty="0" smtClean="0"/>
              <a:t>».</a:t>
            </a:r>
          </a:p>
          <a:p>
            <a:r>
              <a:rPr lang="el-GR" dirty="0" smtClean="0"/>
              <a:t>Ο κ. </a:t>
            </a:r>
            <a:r>
              <a:rPr lang="el-GR" dirty="0" err="1" smtClean="0"/>
              <a:t>Ουίλκινσον</a:t>
            </a:r>
            <a:r>
              <a:rPr lang="el-GR" dirty="0" smtClean="0"/>
              <a:t> τον αγριοκοίταξε. Μετά έγνεψε καταφατικά. «Τρέχα εκεί, μικρέ.</a:t>
            </a:r>
            <a:r>
              <a:rPr lang="en-US" dirty="0" smtClean="0"/>
              <a:t> </a:t>
            </a:r>
            <a:r>
              <a:rPr lang="el-GR" dirty="0" smtClean="0"/>
              <a:t>Κράτα τη σκάλα όσο βάφει ο </a:t>
            </a:r>
            <a:r>
              <a:rPr lang="el-GR" dirty="0" err="1" smtClean="0"/>
              <a:t>Τζόουνς</a:t>
            </a:r>
            <a:r>
              <a:rPr lang="el-GR" dirty="0" smtClean="0"/>
              <a:t>».</a:t>
            </a:r>
            <a:endParaRPr lang="el-GR"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8264" y="1174911"/>
            <a:ext cx="2508447" cy="5805264"/>
          </a:xfrm>
          <a:prstGeom prst="rect">
            <a:avLst/>
          </a:prstGeom>
        </p:spPr>
      </p:pic>
    </p:spTree>
    <p:extLst>
      <p:ext uri="{BB962C8B-B14F-4D97-AF65-F5344CB8AC3E}">
        <p14:creationId xmlns:p14="http://schemas.microsoft.com/office/powerpoint/2010/main" val="2323514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776" y="-947598"/>
            <a:ext cx="5777036" cy="52859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492895"/>
            <a:ext cx="1605086" cy="4616227"/>
          </a:xfrm>
          <a:prstGeom prst="rect">
            <a:avLst/>
          </a:prstGeom>
        </p:spPr>
      </p:pic>
      <p:sp>
        <p:nvSpPr>
          <p:cNvPr id="7" name="TextBox 6"/>
          <p:cNvSpPr txBox="1"/>
          <p:nvPr/>
        </p:nvSpPr>
        <p:spPr>
          <a:xfrm>
            <a:off x="2555776" y="20749"/>
            <a:ext cx="6300700" cy="1477328"/>
          </a:xfrm>
          <a:prstGeom prst="rect">
            <a:avLst/>
          </a:prstGeom>
          <a:solidFill>
            <a:schemeClr val="accent6">
              <a:lumMod val="60000"/>
              <a:lumOff val="40000"/>
            </a:schemeClr>
          </a:solidFill>
        </p:spPr>
        <p:txBody>
          <a:bodyPr wrap="square" rtlCol="0">
            <a:spAutoFit/>
          </a:bodyPr>
          <a:lstStyle/>
          <a:p>
            <a:r>
              <a:rPr lang="el-GR" dirty="0" smtClean="0"/>
              <a:t>Ο Τσάρλυ ένιωσε τόσο μεγάλη ανακούφιση που θα μπορούσε να κάνει και διπλή </a:t>
            </a:r>
            <a:r>
              <a:rPr lang="el-GR" dirty="0" err="1" smtClean="0"/>
              <a:t>κολοτούμπα</a:t>
            </a:r>
            <a:r>
              <a:rPr lang="el-GR" dirty="0" smtClean="0"/>
              <a:t>? βέβαια, αντί να το κάνει αυτό, πήγε απλώς και κράτησε τη σκάλα του </a:t>
            </a:r>
            <a:r>
              <a:rPr lang="el-GR" dirty="0" err="1" smtClean="0"/>
              <a:t>Τζόουνς</a:t>
            </a:r>
            <a:r>
              <a:rPr lang="el-GR" dirty="0" smtClean="0"/>
              <a:t>. «Χαρά στο κουράγιο σου», άκουσε να μουρμουρίζει ένας από τους εργάτες μέσα από τα δόντια του.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8264" y="1174911"/>
            <a:ext cx="2508447" cy="5805264"/>
          </a:xfrm>
          <a:prstGeom prst="rect">
            <a:avLst/>
          </a:prstGeom>
        </p:spPr>
      </p:pic>
    </p:spTree>
    <p:extLst>
      <p:ext uri="{BB962C8B-B14F-4D97-AF65-F5344CB8AC3E}">
        <p14:creationId xmlns:p14="http://schemas.microsoft.com/office/powerpoint/2010/main" val="20155973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776" y="-947598"/>
            <a:ext cx="5777036" cy="5285988"/>
          </a:xfrm>
          <a:prstGeom prst="rect">
            <a:avLst/>
          </a:prstGeom>
        </p:spPr>
      </p:pic>
      <p:sp>
        <p:nvSpPr>
          <p:cNvPr id="7" name="TextBox 6"/>
          <p:cNvSpPr txBox="1"/>
          <p:nvPr/>
        </p:nvSpPr>
        <p:spPr>
          <a:xfrm>
            <a:off x="2555776" y="20749"/>
            <a:ext cx="6300700" cy="1477328"/>
          </a:xfrm>
          <a:prstGeom prst="rect">
            <a:avLst/>
          </a:prstGeom>
          <a:solidFill>
            <a:schemeClr val="accent6">
              <a:lumMod val="60000"/>
              <a:lumOff val="40000"/>
            </a:schemeClr>
          </a:solidFill>
        </p:spPr>
        <p:txBody>
          <a:bodyPr wrap="square" rtlCol="0">
            <a:spAutoFit/>
          </a:bodyPr>
          <a:lstStyle/>
          <a:p>
            <a:r>
              <a:rPr lang="el-GR" dirty="0" smtClean="0"/>
              <a:t>Στο διάλειμμα του φαγητού οι εργάτες ήταν πιο φιλικοί. Ο μεγαλόσωμος </a:t>
            </a:r>
            <a:r>
              <a:rPr lang="el-GR" dirty="0" err="1" smtClean="0"/>
              <a:t>Τζο</a:t>
            </a:r>
            <a:r>
              <a:rPr lang="el-GR" dirty="0" smtClean="0"/>
              <a:t> τον χτύπησε φιλικά γελώντας (τοποθέτησε Δέντρο 27, πάγκο 38, Τσάρλυ 28, </a:t>
            </a:r>
            <a:r>
              <a:rPr lang="el-GR" dirty="0" err="1" smtClean="0"/>
              <a:t>Τζο</a:t>
            </a:r>
            <a:r>
              <a:rPr lang="el-GR" dirty="0" smtClean="0"/>
              <a:t> 39). «Ε’ κήρυκα, αφού τα κατάφερες έτσι με τον </a:t>
            </a:r>
            <a:r>
              <a:rPr lang="el-GR" dirty="0" err="1" smtClean="0"/>
              <a:t>Ουίλκινσον</a:t>
            </a:r>
            <a:r>
              <a:rPr lang="el-GR" dirty="0" smtClean="0"/>
              <a:t>, είσαι λεβεντιά. Που τα έμαθες αυτά;»</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2776" y="1195747"/>
            <a:ext cx="3238500" cy="351472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1402" y="3977134"/>
            <a:ext cx="2857500" cy="11049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4643" y="2708920"/>
            <a:ext cx="1415509" cy="212892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3923928" y="1695396"/>
            <a:ext cx="1143025" cy="3753022"/>
          </a:xfrm>
          <a:prstGeom prst="rect">
            <a:avLst/>
          </a:prstGeom>
        </p:spPr>
      </p:pic>
    </p:spTree>
    <p:extLst>
      <p:ext uri="{BB962C8B-B14F-4D97-AF65-F5344CB8AC3E}">
        <p14:creationId xmlns:p14="http://schemas.microsoft.com/office/powerpoint/2010/main" val="518278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776" y="-878784"/>
            <a:ext cx="5777036" cy="528598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2776" y="1264561"/>
            <a:ext cx="3238500" cy="351472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1402" y="4045948"/>
            <a:ext cx="2857500" cy="11049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4643" y="2777734"/>
            <a:ext cx="1415509" cy="212892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3923928" y="1764210"/>
            <a:ext cx="1143025" cy="3753022"/>
          </a:xfrm>
          <a:prstGeom prst="rect">
            <a:avLst/>
          </a:prstGeom>
        </p:spPr>
      </p:pic>
      <p:sp>
        <p:nvSpPr>
          <p:cNvPr id="4" name="TextBox 3"/>
          <p:cNvSpPr txBox="1"/>
          <p:nvPr/>
        </p:nvSpPr>
        <p:spPr>
          <a:xfrm>
            <a:off x="251520" y="116632"/>
            <a:ext cx="8712968" cy="1477328"/>
          </a:xfrm>
          <a:prstGeom prst="rect">
            <a:avLst/>
          </a:prstGeom>
          <a:solidFill>
            <a:srgbClr val="002060"/>
          </a:solidFill>
        </p:spPr>
        <p:txBody>
          <a:bodyPr wrap="square" rtlCol="0">
            <a:spAutoFit/>
          </a:bodyPr>
          <a:lstStyle/>
          <a:p>
            <a:r>
              <a:rPr lang="el-GR" dirty="0" smtClean="0">
                <a:solidFill>
                  <a:schemeClr val="bg1"/>
                </a:solidFill>
              </a:rPr>
              <a:t>Του Τσάρλυ του φάνηκε ότι υπήρχε πραγματικό ενδιαφέρον πίσω από το γέλιο του </a:t>
            </a:r>
            <a:r>
              <a:rPr lang="el-GR" dirty="0" err="1" smtClean="0">
                <a:solidFill>
                  <a:schemeClr val="bg1"/>
                </a:solidFill>
              </a:rPr>
              <a:t>Τζο</a:t>
            </a:r>
            <a:r>
              <a:rPr lang="el-GR" dirty="0" smtClean="0">
                <a:solidFill>
                  <a:schemeClr val="bg1"/>
                </a:solidFill>
              </a:rPr>
              <a:t>. «Κάποιος μου είπε ότι αυτοί που είναι με την πλευρά του Θεού δεν τα παρατάνε» του απάντησε.</a:t>
            </a:r>
          </a:p>
          <a:p>
            <a:r>
              <a:rPr lang="el-GR" dirty="0" smtClean="0">
                <a:solidFill>
                  <a:schemeClr val="bg1"/>
                </a:solidFill>
              </a:rPr>
              <a:t>«Αλήθεια;» το γέλιο του </a:t>
            </a:r>
            <a:r>
              <a:rPr lang="el-GR" dirty="0" err="1" smtClean="0">
                <a:solidFill>
                  <a:schemeClr val="bg1"/>
                </a:solidFill>
              </a:rPr>
              <a:t>Τζο</a:t>
            </a:r>
            <a:r>
              <a:rPr lang="el-GR" dirty="0" smtClean="0">
                <a:solidFill>
                  <a:schemeClr val="bg1"/>
                </a:solidFill>
              </a:rPr>
              <a:t> ακούστηκε κάπως ψεύτικο. «Θα μου τα πεις κάποια άλλη φορά. Όπως ξέρεις, δεν μπορούμε να μιλάμε την ώρα της δουλειάς». </a:t>
            </a:r>
            <a:endParaRPr lang="el-GR" dirty="0">
              <a:solidFill>
                <a:schemeClr val="bg1"/>
              </a:solidFill>
            </a:endParaRPr>
          </a:p>
        </p:txBody>
      </p:sp>
    </p:spTree>
    <p:extLst>
      <p:ext uri="{BB962C8B-B14F-4D97-AF65-F5344CB8AC3E}">
        <p14:creationId xmlns:p14="http://schemas.microsoft.com/office/powerpoint/2010/main" val="2643899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3" y="1581149"/>
            <a:ext cx="9252520" cy="6428291"/>
          </a:xfrm>
          <a:prstGeom prst="rect">
            <a:avLst/>
          </a:prstGeom>
        </p:spPr>
      </p:pic>
      <p:sp>
        <p:nvSpPr>
          <p:cNvPr id="4" name="TextBox 3"/>
          <p:cNvSpPr txBox="1"/>
          <p:nvPr/>
        </p:nvSpPr>
        <p:spPr>
          <a:xfrm>
            <a:off x="161628" y="53256"/>
            <a:ext cx="8640960" cy="2862322"/>
          </a:xfrm>
          <a:prstGeom prst="rect">
            <a:avLst/>
          </a:prstGeom>
          <a:solidFill>
            <a:schemeClr val="tx1">
              <a:lumMod val="50000"/>
              <a:lumOff val="50000"/>
            </a:schemeClr>
          </a:solidFill>
        </p:spPr>
        <p:txBody>
          <a:bodyPr wrap="square" rtlCol="0">
            <a:spAutoFit/>
          </a:bodyPr>
          <a:lstStyle/>
          <a:p>
            <a:r>
              <a:rPr lang="el-GR" dirty="0" smtClean="0">
                <a:solidFill>
                  <a:schemeClr val="bg1"/>
                </a:solidFill>
              </a:rPr>
              <a:t>Εκείνο το απόγευμα ο Τσάρλυ εργάστηκε σκληρά. Μόνο μια φορά βρέθηκε κοντά στον κύριο </a:t>
            </a:r>
            <a:r>
              <a:rPr lang="el-GR" dirty="0" err="1" smtClean="0">
                <a:solidFill>
                  <a:schemeClr val="bg1"/>
                </a:solidFill>
              </a:rPr>
              <a:t>Ουίλκινσον</a:t>
            </a:r>
            <a:r>
              <a:rPr lang="el-GR" dirty="0" smtClean="0">
                <a:solidFill>
                  <a:schemeClr val="bg1"/>
                </a:solidFill>
              </a:rPr>
              <a:t> και μάλιστα χωρίς να τον βλέπει (τοποθέτησε Τσάρλυ, 33). Ο Τσάρλυ ήταν στο καθιστικό του κάτω ορόφου και μπορούσε να ακούσει τον κύριο </a:t>
            </a:r>
            <a:r>
              <a:rPr lang="el-GR" dirty="0" err="1" smtClean="0">
                <a:solidFill>
                  <a:schemeClr val="bg1"/>
                </a:solidFill>
              </a:rPr>
              <a:t>Ουίλκινσον</a:t>
            </a:r>
            <a:r>
              <a:rPr lang="el-GR" dirty="0" smtClean="0">
                <a:solidFill>
                  <a:schemeClr val="bg1"/>
                </a:solidFill>
              </a:rPr>
              <a:t> να μιλάει σε κάποιον στο μικρό πλαϊνό δωμάτιο ότι δεν είχαν τελειώσει.</a:t>
            </a:r>
          </a:p>
          <a:p>
            <a:r>
              <a:rPr lang="el-GR" dirty="0" smtClean="0">
                <a:solidFill>
                  <a:schemeClr val="bg1"/>
                </a:solidFill>
              </a:rPr>
              <a:t>«Ναι», του έλεγε, «προσπάθησα να βάλω το νεαρό </a:t>
            </a:r>
            <a:r>
              <a:rPr lang="el-GR" dirty="0" err="1" smtClean="0">
                <a:solidFill>
                  <a:schemeClr val="bg1"/>
                </a:solidFill>
              </a:rPr>
              <a:t>Χενκς</a:t>
            </a:r>
            <a:r>
              <a:rPr lang="el-GR" dirty="0" smtClean="0">
                <a:solidFill>
                  <a:schemeClr val="bg1"/>
                </a:solidFill>
              </a:rPr>
              <a:t> να βάψει αυτό το δωμάτιο, αλλά δεν ήθελε με τίποτα. Κρίμα που δεν θα μπορέσουμε να το τελειώσουμε. Ήταν το αγαπημένο δωμάτιο του παππού. Νομίζω μάλιστα ότι θα του άρεσε το μπεζ χρώμα που αγοράσαμε. Θύμισε μου να μην ξαναπάρω στη δουλειά άλλο παιδί της εκκλησίας. Άσε που ακόμα δεν βρήκαμε κάποιον για να μεταφέρει τα έπιπλα μέσα. Η δουλειά δεν πάει και τόσο καλά». </a:t>
            </a:r>
            <a:endParaRPr lang="el-GR"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6117890"/>
            <a:ext cx="3045718" cy="14802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1712" y="6126742"/>
            <a:ext cx="2592288" cy="133934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9646" y="4691098"/>
            <a:ext cx="1080337" cy="303790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7944" y="3244056"/>
            <a:ext cx="1937941" cy="448495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91680" y="3264658"/>
            <a:ext cx="1755250" cy="4481736"/>
          </a:xfrm>
          <a:prstGeom prst="rect">
            <a:avLst/>
          </a:prstGeom>
        </p:spPr>
      </p:pic>
    </p:spTree>
    <p:extLst>
      <p:ext uri="{BB962C8B-B14F-4D97-AF65-F5344CB8AC3E}">
        <p14:creationId xmlns:p14="http://schemas.microsoft.com/office/powerpoint/2010/main" val="383743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3" y="1581149"/>
            <a:ext cx="9252520" cy="6428291"/>
          </a:xfrm>
          <a:prstGeom prst="rect">
            <a:avLst/>
          </a:prstGeom>
        </p:spPr>
      </p:pic>
      <p:sp>
        <p:nvSpPr>
          <p:cNvPr id="4" name="TextBox 3"/>
          <p:cNvSpPr txBox="1"/>
          <p:nvPr/>
        </p:nvSpPr>
        <p:spPr>
          <a:xfrm>
            <a:off x="161628" y="53256"/>
            <a:ext cx="8640960" cy="2862322"/>
          </a:xfrm>
          <a:prstGeom prst="rect">
            <a:avLst/>
          </a:prstGeom>
          <a:solidFill>
            <a:schemeClr val="tx1">
              <a:lumMod val="50000"/>
              <a:lumOff val="50000"/>
            </a:schemeClr>
          </a:solidFill>
        </p:spPr>
        <p:txBody>
          <a:bodyPr wrap="square" rtlCol="0">
            <a:spAutoFit/>
          </a:bodyPr>
          <a:lstStyle/>
          <a:p>
            <a:r>
              <a:rPr lang="el-GR" dirty="0" smtClean="0">
                <a:solidFill>
                  <a:schemeClr val="bg1"/>
                </a:solidFill>
              </a:rPr>
              <a:t>Εκείνο το απόγευμα ο Τσάρλυ εργάστηκε σκληρά. Μόνο μια φορά βρέθηκε κοντά στον κύριο </a:t>
            </a:r>
            <a:r>
              <a:rPr lang="el-GR" dirty="0" err="1" smtClean="0">
                <a:solidFill>
                  <a:schemeClr val="bg1"/>
                </a:solidFill>
              </a:rPr>
              <a:t>Ουίλκινσον</a:t>
            </a:r>
            <a:r>
              <a:rPr lang="el-GR" dirty="0" smtClean="0">
                <a:solidFill>
                  <a:schemeClr val="bg1"/>
                </a:solidFill>
              </a:rPr>
              <a:t> και μάλιστα χωρίς να τον βλέπει (τοποθέτησε Τσάρλυ, 33). Ο Τσάρλυ ήταν στο καθιστικό του κάτω ορόφου και μπορούσε να ακούσει τον κύριο </a:t>
            </a:r>
            <a:r>
              <a:rPr lang="el-GR" dirty="0" err="1" smtClean="0">
                <a:solidFill>
                  <a:schemeClr val="bg1"/>
                </a:solidFill>
              </a:rPr>
              <a:t>Ουίλκινσον</a:t>
            </a:r>
            <a:r>
              <a:rPr lang="el-GR" dirty="0" smtClean="0">
                <a:solidFill>
                  <a:schemeClr val="bg1"/>
                </a:solidFill>
              </a:rPr>
              <a:t> να μιλάει σε κάποιον στο μικρό πλαϊνό δωμάτιο ότι δεν είχαν τελειώσει.</a:t>
            </a:r>
          </a:p>
          <a:p>
            <a:r>
              <a:rPr lang="el-GR" dirty="0" smtClean="0">
                <a:solidFill>
                  <a:schemeClr val="bg1"/>
                </a:solidFill>
              </a:rPr>
              <a:t>«Ναι», του έλεγε, «προσπάθησα να βάλω το νεαρό </a:t>
            </a:r>
            <a:r>
              <a:rPr lang="el-GR" dirty="0" err="1" smtClean="0">
                <a:solidFill>
                  <a:schemeClr val="bg1"/>
                </a:solidFill>
              </a:rPr>
              <a:t>Χενκς</a:t>
            </a:r>
            <a:r>
              <a:rPr lang="el-GR" dirty="0" smtClean="0">
                <a:solidFill>
                  <a:schemeClr val="bg1"/>
                </a:solidFill>
              </a:rPr>
              <a:t> να βάψει αυτό το δωμάτιο, αλλά δεν ήθελε με τίποτα. Κρίμα που δεν θα μπορέσουμε να το τελειώσουμε. Ήταν το αγαπημένο δωμάτιο του παππού. Νομίζω μάλιστα ότι θα του άρεσε το μπεζ χρώμα που αγοράσαμε. Θύμισε μου να μην ξαναπάρω στη δουλειά άλλο παιδί της εκκλησίας. Άσε που ακόμα δεν βρήκαμε κάποιον για να μεταφέρει τα έπιπλα μέσα. Η δουλειά δεν πάει και τόσο καλά». </a:t>
            </a:r>
            <a:endParaRPr lang="el-GR"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6117890"/>
            <a:ext cx="3045718" cy="14802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1712" y="6126742"/>
            <a:ext cx="2592288" cy="133934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9646" y="4691098"/>
            <a:ext cx="1080337" cy="3037908"/>
          </a:xfrm>
          <a:prstGeom prst="rect">
            <a:avLst/>
          </a:prstGeom>
        </p:spPr>
      </p:pic>
    </p:spTree>
    <p:extLst>
      <p:ext uri="{BB962C8B-B14F-4D97-AF65-F5344CB8AC3E}">
        <p14:creationId xmlns:p14="http://schemas.microsoft.com/office/powerpoint/2010/main" val="3007152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3" y="1581149"/>
            <a:ext cx="9252520" cy="6428291"/>
          </a:xfrm>
          <a:prstGeom prst="rect">
            <a:avLst/>
          </a:prstGeom>
        </p:spPr>
      </p:pic>
      <p:sp>
        <p:nvSpPr>
          <p:cNvPr id="4" name="TextBox 3"/>
          <p:cNvSpPr txBox="1"/>
          <p:nvPr/>
        </p:nvSpPr>
        <p:spPr>
          <a:xfrm>
            <a:off x="161628" y="53256"/>
            <a:ext cx="8982372" cy="2862322"/>
          </a:xfrm>
          <a:prstGeom prst="rect">
            <a:avLst/>
          </a:prstGeom>
          <a:solidFill>
            <a:schemeClr val="tx1">
              <a:lumMod val="50000"/>
              <a:lumOff val="50000"/>
            </a:schemeClr>
          </a:solidFill>
        </p:spPr>
        <p:txBody>
          <a:bodyPr wrap="square" rtlCol="0">
            <a:spAutoFit/>
          </a:bodyPr>
          <a:lstStyle/>
          <a:p>
            <a:r>
              <a:rPr lang="el-GR" dirty="0" smtClean="0">
                <a:solidFill>
                  <a:schemeClr val="bg1"/>
                </a:solidFill>
              </a:rPr>
              <a:t>Και τότε, πρόσεξε ότι τα κλειδιά του σπιτιού βρίσκονταν πάνω σ’ ένα πάγκο (πρόσθεσε πάγκο 25, κλειδιά 40). Ο Τσάρλυ σκούπιζε ροκανίδια στην κουζίνα. Όλοι οι άλλοι σχεδόν είχαν φύγει κι ο κ. </a:t>
            </a:r>
            <a:r>
              <a:rPr lang="el-GR" dirty="0" err="1" smtClean="0">
                <a:solidFill>
                  <a:schemeClr val="bg1"/>
                </a:solidFill>
              </a:rPr>
              <a:t>Ουίλκινσον</a:t>
            </a:r>
            <a:r>
              <a:rPr lang="el-GR" dirty="0" smtClean="0">
                <a:solidFill>
                  <a:schemeClr val="bg1"/>
                </a:solidFill>
              </a:rPr>
              <a:t> πρέπει να είχε αφήσει για μια στιγμή τα κλειδιά του στο τραπέζι για να πάει να ελέγξει τις λεπτομέρειες της τελευταίας στιγμής. Καθώς ο Τσάρλυ κοίταζε τα κλειδιά του ήρθε μια ιδέα. Ακριβώς! Θα μπορούσε να επιστρέψει το απόγευμα και να βάψει το πλαϊνό δωμάτιο. Η μπογιά βρισκόταν εκεί και ήξερε που υπήρχαν </a:t>
            </a:r>
            <a:r>
              <a:rPr lang="en-US" dirty="0" smtClean="0">
                <a:solidFill>
                  <a:schemeClr val="bg1"/>
                </a:solidFill>
              </a:rPr>
              <a:t> </a:t>
            </a:r>
            <a:r>
              <a:rPr lang="el-GR" dirty="0" smtClean="0">
                <a:solidFill>
                  <a:schemeClr val="bg1"/>
                </a:solidFill>
              </a:rPr>
              <a:t>άφθονες βούρτσες. Το μόνο που έπρεπε να κάνει ήταν να δανειστεί ένα κλειδί για το βράδυ. Θα έπαιρνε το κλειδί της πίσω πόρτας. Ο κύριος </a:t>
            </a:r>
            <a:r>
              <a:rPr lang="el-GR" dirty="0" err="1" smtClean="0">
                <a:solidFill>
                  <a:schemeClr val="bg1"/>
                </a:solidFill>
              </a:rPr>
              <a:t>Ουίλκινσον</a:t>
            </a:r>
            <a:r>
              <a:rPr lang="el-GR" dirty="0" smtClean="0">
                <a:solidFill>
                  <a:schemeClr val="bg1"/>
                </a:solidFill>
              </a:rPr>
              <a:t> δεν θα καταλάβαινε ότι αυτό έλειπε από όλη εκείνη την αρμαθιά με τα κλειδιά. Ο Τσάρλυ δεν δυσκολεύτηκε να βρει ποιο ήταν γιατί ο ίδιος πολλές φορές τα πρωινά</a:t>
            </a:r>
            <a:r>
              <a:rPr lang="en-US" dirty="0" smtClean="0">
                <a:solidFill>
                  <a:schemeClr val="bg1"/>
                </a:solidFill>
              </a:rPr>
              <a:t> </a:t>
            </a:r>
            <a:r>
              <a:rPr lang="el-GR" dirty="0" smtClean="0">
                <a:solidFill>
                  <a:schemeClr val="bg1"/>
                </a:solidFill>
              </a:rPr>
              <a:t>είχε ξεκλειδώσει εκείνη την πόρτα. </a:t>
            </a:r>
            <a:endParaRPr lang="el-GR"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6117890"/>
            <a:ext cx="3045718" cy="14802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1712" y="6126742"/>
            <a:ext cx="2592288" cy="133934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9646" y="4691098"/>
            <a:ext cx="1080337" cy="3037908"/>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0112" y="6117890"/>
            <a:ext cx="1143000" cy="678526"/>
          </a:xfrm>
          <a:prstGeom prst="rect">
            <a:avLst/>
          </a:prstGeom>
        </p:spPr>
      </p:pic>
    </p:spTree>
    <p:extLst>
      <p:ext uri="{BB962C8B-B14F-4D97-AF65-F5344CB8AC3E}">
        <p14:creationId xmlns:p14="http://schemas.microsoft.com/office/powerpoint/2010/main" val="7395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3" y="1581149"/>
            <a:ext cx="9252520" cy="6428291"/>
          </a:xfrm>
          <a:prstGeom prst="rect">
            <a:avLst/>
          </a:prstGeom>
        </p:spPr>
      </p:pic>
      <p:sp>
        <p:nvSpPr>
          <p:cNvPr id="4" name="TextBox 3"/>
          <p:cNvSpPr txBox="1"/>
          <p:nvPr/>
        </p:nvSpPr>
        <p:spPr>
          <a:xfrm>
            <a:off x="161628" y="53256"/>
            <a:ext cx="8982372" cy="1200329"/>
          </a:xfrm>
          <a:prstGeom prst="rect">
            <a:avLst/>
          </a:prstGeom>
          <a:solidFill>
            <a:schemeClr val="tx1">
              <a:lumMod val="50000"/>
              <a:lumOff val="50000"/>
            </a:schemeClr>
          </a:solidFill>
        </p:spPr>
        <p:txBody>
          <a:bodyPr wrap="square" rtlCol="0">
            <a:spAutoFit/>
          </a:bodyPr>
          <a:lstStyle/>
          <a:p>
            <a:r>
              <a:rPr lang="el-GR" dirty="0" smtClean="0">
                <a:solidFill>
                  <a:schemeClr val="bg1"/>
                </a:solidFill>
              </a:rPr>
              <a:t>Μόλις που είχε προλάβει να χώσει το κλειδί στην τσέπη του, όταν εμφανίστηκε ο κύριος </a:t>
            </a:r>
            <a:r>
              <a:rPr lang="el-GR" dirty="0" err="1" smtClean="0">
                <a:solidFill>
                  <a:schemeClr val="bg1"/>
                </a:solidFill>
              </a:rPr>
              <a:t>Ουίλκινσον</a:t>
            </a:r>
            <a:r>
              <a:rPr lang="el-GR" dirty="0" smtClean="0">
                <a:solidFill>
                  <a:schemeClr val="bg1"/>
                </a:solidFill>
              </a:rPr>
              <a:t>. «Τελειώνεις, </a:t>
            </a:r>
            <a:r>
              <a:rPr lang="el-GR" dirty="0" err="1" smtClean="0">
                <a:solidFill>
                  <a:schemeClr val="bg1"/>
                </a:solidFill>
              </a:rPr>
              <a:t>Χενκς</a:t>
            </a:r>
            <a:r>
              <a:rPr lang="el-GR" dirty="0" smtClean="0">
                <a:solidFill>
                  <a:schemeClr val="bg1"/>
                </a:solidFill>
              </a:rPr>
              <a:t>;», είπε. «Όπου να ‘ναι θα περάσει το λεωφορείο». Ο Τσάρλυ τέλειωσε γρήγορα αυτό που έκανε και προχώρησε προς την πόρτα. «Καλό βράδυ, κύριε </a:t>
            </a:r>
            <a:r>
              <a:rPr lang="el-GR" dirty="0" err="1" smtClean="0">
                <a:solidFill>
                  <a:schemeClr val="bg1"/>
                </a:solidFill>
              </a:rPr>
              <a:t>Ουίλκινσον</a:t>
            </a:r>
            <a:r>
              <a:rPr lang="el-GR" dirty="0" smtClean="0">
                <a:solidFill>
                  <a:schemeClr val="bg1"/>
                </a:solidFill>
              </a:rPr>
              <a:t>», είπε φεύγοντας. Ο κύριος </a:t>
            </a:r>
            <a:r>
              <a:rPr lang="el-GR" dirty="0" err="1" smtClean="0">
                <a:solidFill>
                  <a:schemeClr val="bg1"/>
                </a:solidFill>
              </a:rPr>
              <a:t>Ουίλκινσον</a:t>
            </a:r>
            <a:r>
              <a:rPr lang="el-GR" dirty="0" smtClean="0">
                <a:solidFill>
                  <a:schemeClr val="bg1"/>
                </a:solidFill>
              </a:rPr>
              <a:t> γρύλισε. </a:t>
            </a:r>
            <a:endParaRPr lang="el-GR"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6117890"/>
            <a:ext cx="3045718" cy="14802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1712" y="6126742"/>
            <a:ext cx="2592288" cy="133934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5850" y="4691098"/>
            <a:ext cx="1080337" cy="3037908"/>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0112" y="6117890"/>
            <a:ext cx="1143000" cy="678526"/>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69646" y="2996952"/>
            <a:ext cx="2134775" cy="4940480"/>
          </a:xfrm>
          <a:prstGeom prst="rect">
            <a:avLst/>
          </a:prstGeom>
        </p:spPr>
      </p:pic>
    </p:spTree>
    <p:extLst>
      <p:ext uri="{BB962C8B-B14F-4D97-AF65-F5344CB8AC3E}">
        <p14:creationId xmlns:p14="http://schemas.microsoft.com/office/powerpoint/2010/main" val="218238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16632"/>
            <a:ext cx="8784976" cy="2862322"/>
          </a:xfrm>
          <a:prstGeom prst="rect">
            <a:avLst/>
          </a:prstGeom>
          <a:solidFill>
            <a:srgbClr val="FF0000"/>
          </a:solidFill>
          <a:ln>
            <a:solidFill>
              <a:srgbClr val="FF0000"/>
            </a:solidFill>
          </a:ln>
        </p:spPr>
        <p:txBody>
          <a:bodyPr wrap="square" rtlCol="0">
            <a:spAutoFit/>
          </a:bodyPr>
          <a:lstStyle/>
          <a:p>
            <a:r>
              <a:rPr lang="el-GR" dirty="0" smtClean="0">
                <a:ln>
                  <a:solidFill>
                    <a:srgbClr val="FFFF00"/>
                  </a:solidFill>
                </a:ln>
                <a:solidFill>
                  <a:schemeClr val="bg1"/>
                </a:solidFill>
              </a:rPr>
              <a:t>Σε όλη την επιστροφή ο Τσάρλυ σκεφτόταν με ποιο τρόπο θα έβαφε το δωμάτιο. Ήταν πολύ μικρό, προλάβαινε εκείνο το βράδυ να το τελειώσει. Ωστόσο, όταν γύρισε σπίτι άρχισε να αναρωτιέται αν αυτό που έκανε ήταν σωστό. Πρώτα από όλα, ένιωθε άσχημα που είχε πάρει το κλειδί. Έμοιαζε σα να το είχε κλέψει. Έπειτα, τον προβλημάτιζε και η δουλειά που έπρεπε να κάνει. Θα είχε φως περίπου μέχρι τις οχτώ. Όμως, ακόμα κι έτσι, η έπαυλη “</a:t>
            </a:r>
            <a:r>
              <a:rPr lang="el-GR" dirty="0" err="1" smtClean="0">
                <a:ln>
                  <a:solidFill>
                    <a:srgbClr val="FFFF00"/>
                  </a:solidFill>
                </a:ln>
                <a:solidFill>
                  <a:schemeClr val="bg1"/>
                </a:solidFill>
              </a:rPr>
              <a:t>Βίλις</a:t>
            </a:r>
            <a:r>
              <a:rPr lang="el-GR" dirty="0" smtClean="0">
                <a:ln>
                  <a:solidFill>
                    <a:srgbClr val="FFFF00"/>
                  </a:solidFill>
                </a:ln>
                <a:solidFill>
                  <a:schemeClr val="bg1"/>
                </a:solidFill>
              </a:rPr>
              <a:t>” ήταν ένα μέρος που αγριευόσουν να είσαι μόνος ακόμα και με το φως της μέρας. Ο Τσάρλυ ήταν σίγουρος ότι δεν θα προλάβαινε να τελειώσει πριν από τις εννέα, οπότε θα είχε σκοτεινιάσει για τα καλά. Πέρα από αυτό, θα έπρεπε να χρησιμοποιήσει φακό, γιατί εκείνο το μέρος του σπιτιού δεν είχε ακόμα συνδεθεί με το ηλεκτρικό ρεύμα. Ανατρίχιασε</a:t>
            </a:r>
            <a:endParaRPr lang="el-GR" dirty="0">
              <a:ln>
                <a:solidFill>
                  <a:srgbClr val="FFFF00"/>
                </a:solidFill>
              </a:ln>
              <a:solidFill>
                <a:schemeClr val="bg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33967">
            <a:off x="1532968" y="3196771"/>
            <a:ext cx="6131821" cy="347061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2204864"/>
            <a:ext cx="1753988" cy="4932213"/>
          </a:xfrm>
          <a:prstGeom prst="rect">
            <a:avLst/>
          </a:prstGeom>
        </p:spPr>
      </p:pic>
    </p:spTree>
    <p:extLst>
      <p:ext uri="{BB962C8B-B14F-4D97-AF65-F5344CB8AC3E}">
        <p14:creationId xmlns:p14="http://schemas.microsoft.com/office/powerpoint/2010/main" val="726749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88640"/>
            <a:ext cx="8712968" cy="1754326"/>
          </a:xfrm>
          <a:prstGeom prst="rect">
            <a:avLst/>
          </a:prstGeom>
          <a:noFill/>
        </p:spPr>
        <p:txBody>
          <a:bodyPr wrap="square" rtlCol="0">
            <a:spAutoFit/>
          </a:bodyPr>
          <a:lstStyle/>
          <a:p>
            <a:r>
              <a:rPr lang="el-GR" dirty="0" smtClean="0"/>
              <a:t>Σαν να μην έφταναν αυτά, η μαμά άργησε να ετοιμάσει το φαγητό κι ο Τσάρλυ έπρεπε επιπλέον να ταΐσει και το σκύλο. Επιτέλους, τώρα πια μπορούσε να φύγει. Ο Τσάρλυ σταμάτησε στο δωμάτιό του για να πάρει το φακό. Για άλλη μια φορά σκέφτηκε πώς θα ήταν η έπαυλη “</a:t>
            </a:r>
            <a:r>
              <a:rPr lang="el-GR" dirty="0" err="1" smtClean="0"/>
              <a:t>Βίλις</a:t>
            </a:r>
            <a:r>
              <a:rPr lang="el-GR" dirty="0" smtClean="0"/>
              <a:t>” το βράδυ. Είχε ακούσει ιστορίες που έλεγαν ότι ήταν στοιχειωμένη. Φυσικά, ποτέ του δεν είχε πιστέψει αυτές τις ιστορίες, όμως όταν κάποιος πήγαινε εκεί μόνος του τη νύχτα… ε, αυτό έκανε τα πράγματα κάπως διαφορετικά .</a:t>
            </a:r>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4077072"/>
            <a:ext cx="3810000" cy="257175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372200" y="1495078"/>
            <a:ext cx="1875356" cy="5404842"/>
          </a:xfrm>
          <a:prstGeom prst="rect">
            <a:avLst/>
          </a:prstGeom>
        </p:spPr>
      </p:pic>
    </p:spTree>
    <p:extLst>
      <p:ext uri="{BB962C8B-B14F-4D97-AF65-F5344CB8AC3E}">
        <p14:creationId xmlns:p14="http://schemas.microsoft.com/office/powerpoint/2010/main" val="17162696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96552" y="1686292"/>
            <a:ext cx="9721080" cy="52711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0" y="-27384"/>
            <a:ext cx="9144000" cy="3139321"/>
          </a:xfrm>
          <a:prstGeom prst="rect">
            <a:avLst/>
          </a:prstGeom>
          <a:solidFill>
            <a:srgbClr val="FF0000"/>
          </a:solidFill>
        </p:spPr>
        <p:txBody>
          <a:bodyPr wrap="square" rtlCol="0">
            <a:spAutoFit/>
          </a:bodyPr>
          <a:lstStyle/>
          <a:p>
            <a:r>
              <a:rPr lang="el-GR" dirty="0" smtClean="0">
                <a:ln>
                  <a:solidFill>
                    <a:schemeClr val="tx1"/>
                  </a:solidFill>
                </a:ln>
              </a:rPr>
              <a:t>Η Βίβλος του, ήταν πάνω στο γραφείο. Την άνοιξε στην Β’ Προς Τιμόθεο (1:7) και διάβασε ένα εδάφιο που κάποτε είχε υπογραμμίσει. «Γιατί το Πνεύμα που μας έδωσε ο Θεός, δεν είναι πνεύμα δειλίας αλλά πνεύμα δύναμης κι αγάπης και σωφροσύνης». Ο Θεός ήταν μαζί του παντού και δεν υπήρχε λόγος να φοβάται. «Θεέ μου»,   προσευχήθηκε, «πηγαίνω να βάψω αυτό δωμάτιο, επειδή θέλω ο κύριος </a:t>
            </a:r>
            <a:r>
              <a:rPr lang="el-GR" dirty="0" err="1" smtClean="0">
                <a:ln>
                  <a:solidFill>
                    <a:schemeClr val="tx1"/>
                  </a:solidFill>
                </a:ln>
              </a:rPr>
              <a:t>Ουίλκινσον</a:t>
            </a:r>
            <a:r>
              <a:rPr lang="en-US" dirty="0" smtClean="0">
                <a:ln>
                  <a:solidFill>
                    <a:schemeClr val="tx1"/>
                  </a:solidFill>
                </a:ln>
              </a:rPr>
              <a:t> </a:t>
            </a:r>
            <a:r>
              <a:rPr lang="el-GR" dirty="0" smtClean="0">
                <a:ln>
                  <a:solidFill>
                    <a:schemeClr val="tx1"/>
                  </a:solidFill>
                </a:ln>
              </a:rPr>
              <a:t>να μάθει για Σένα. Σε παρακαλώ, έλα μαζί μου και προστάτεψέ με. Και μη με αφήσεις να φοβηθώ. Στο όνομα του Χριστού, αμήν». Η μαμά, φυσικά, τον ρώτησε τι θα κάνει, αλλά ο Τσάρλυ την διαβεβαίωσε απλά ότι θα γυρίσει νωρίς. Μετά από λίγο, βρισκόταν μπροστά από την έπαυλη “</a:t>
            </a:r>
            <a:r>
              <a:rPr lang="el-GR" dirty="0" err="1" smtClean="0">
                <a:ln>
                  <a:solidFill>
                    <a:schemeClr val="tx1"/>
                  </a:solidFill>
                </a:ln>
              </a:rPr>
              <a:t>Βίλις</a:t>
            </a:r>
            <a:r>
              <a:rPr lang="el-GR" dirty="0" smtClean="0">
                <a:ln>
                  <a:solidFill>
                    <a:schemeClr val="tx1"/>
                  </a:solidFill>
                </a:ln>
              </a:rPr>
              <a:t>” και την περιεργαζόταν ανήσυχος. Ήταν πολύ διαφορετικό από </a:t>
            </a:r>
            <a:r>
              <a:rPr lang="el-GR" dirty="0" err="1" smtClean="0">
                <a:ln>
                  <a:solidFill>
                    <a:schemeClr val="tx1"/>
                  </a:solidFill>
                </a:ln>
              </a:rPr>
              <a:t>ό,τι</a:t>
            </a:r>
            <a:r>
              <a:rPr lang="el-GR" dirty="0" smtClean="0">
                <a:ln>
                  <a:solidFill>
                    <a:schemeClr val="tx1"/>
                  </a:solidFill>
                </a:ln>
              </a:rPr>
              <a:t> παλιότερα, αλλά εξακολουθούσε να μοιάζει κάπως </a:t>
            </a:r>
            <a:r>
              <a:rPr lang="el-GR" dirty="0" err="1" smtClean="0">
                <a:ln>
                  <a:solidFill>
                    <a:schemeClr val="tx1"/>
                  </a:solidFill>
                </a:ln>
              </a:rPr>
              <a:t>στοιχειω</a:t>
            </a:r>
            <a:r>
              <a:rPr lang="en-US" dirty="0" smtClean="0">
                <a:ln>
                  <a:solidFill>
                    <a:schemeClr val="tx1"/>
                  </a:solidFill>
                </a:ln>
              </a:rPr>
              <a:t>-</a:t>
            </a:r>
            <a:r>
              <a:rPr lang="el-GR" dirty="0" err="1" smtClean="0">
                <a:ln>
                  <a:solidFill>
                    <a:schemeClr val="tx1"/>
                  </a:solidFill>
                </a:ln>
              </a:rPr>
              <a:t>μένο</a:t>
            </a:r>
            <a:r>
              <a:rPr lang="el-GR" dirty="0" smtClean="0">
                <a:ln>
                  <a:solidFill>
                    <a:schemeClr val="tx1"/>
                  </a:solidFill>
                </a:ln>
              </a:rPr>
              <a:t>. Πέρασε βιαστικά το σήμα που έλεγε «Απαγορεύεται η Είσοδος» και</a:t>
            </a:r>
            <a:r>
              <a:rPr lang="en-US" dirty="0" smtClean="0">
                <a:ln>
                  <a:solidFill>
                    <a:schemeClr val="tx1"/>
                  </a:solidFill>
                </a:ln>
              </a:rPr>
              <a:t> </a:t>
            </a:r>
            <a:r>
              <a:rPr lang="el-GR" dirty="0" smtClean="0">
                <a:ln>
                  <a:solidFill>
                    <a:schemeClr val="tx1"/>
                  </a:solidFill>
                </a:ln>
              </a:rPr>
              <a:t>κατευθύνθηκε προς την πίσω πόρτα. </a:t>
            </a:r>
            <a:endParaRPr lang="el-GR" dirty="0">
              <a:ln>
                <a:solidFill>
                  <a:schemeClr val="tx1"/>
                </a:solidFill>
              </a:ln>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53076">
            <a:off x="4788024" y="5517232"/>
            <a:ext cx="2706673" cy="553364"/>
          </a:xfrm>
          <a:prstGeom prst="rect">
            <a:avLst/>
          </a:prstGeom>
        </p:spPr>
      </p:pic>
      <p:sp>
        <p:nvSpPr>
          <p:cNvPr id="10" name="Rectangle 9"/>
          <p:cNvSpPr/>
          <p:nvPr/>
        </p:nvSpPr>
        <p:spPr>
          <a:xfrm>
            <a:off x="-612576" y="4321842"/>
            <a:ext cx="9937104" cy="263555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3068960"/>
            <a:ext cx="5238750" cy="3324225"/>
          </a:xfrm>
          <a:prstGeom prst="rect">
            <a:avLst/>
          </a:prstGeom>
        </p:spPr>
      </p:pic>
    </p:spTree>
    <p:extLst>
      <p:ext uri="{BB962C8B-B14F-4D97-AF65-F5344CB8AC3E}">
        <p14:creationId xmlns:p14="http://schemas.microsoft.com/office/powerpoint/2010/main" val="16803470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96552" y="692696"/>
            <a:ext cx="9721080" cy="62646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0" y="-27384"/>
            <a:ext cx="9144000" cy="1200329"/>
          </a:xfrm>
          <a:prstGeom prst="rect">
            <a:avLst/>
          </a:prstGeom>
          <a:solidFill>
            <a:srgbClr val="FF0000"/>
          </a:solidFill>
        </p:spPr>
        <p:txBody>
          <a:bodyPr wrap="square" rtlCol="0">
            <a:spAutoFit/>
          </a:bodyPr>
          <a:lstStyle/>
          <a:p>
            <a:r>
              <a:rPr lang="el-GR" dirty="0" smtClean="0">
                <a:ln>
                  <a:solidFill>
                    <a:schemeClr val="tx1"/>
                  </a:solidFill>
                </a:ln>
              </a:rPr>
              <a:t>Η πόρτα άνοιξε τρίζοντας κι ο Τσάρλυ είδε το μισοφέγγαρο που είχε μόλις κάνει την εμφάνισή του. Δε θα βοηθούσε και πολύ. Μπορούσε ο Τσάρλυ να αισθανθεί ότι σε λίγο θα ξεσπούσε καταιγίδα. (Αφαίρεσε το σπίτι, πρόσθεσε τον Τσάρλυ 33). Στο σπίτι επικρατούσε μια αλλόκοτη σιωπή.</a:t>
            </a:r>
            <a:endParaRPr lang="el-GR" dirty="0">
              <a:ln>
                <a:solidFill>
                  <a:schemeClr val="tx1"/>
                </a:solidFill>
              </a:ln>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53076">
            <a:off x="4788024" y="5517232"/>
            <a:ext cx="2706673" cy="553364"/>
          </a:xfrm>
          <a:prstGeom prst="rect">
            <a:avLst/>
          </a:prstGeom>
        </p:spPr>
      </p:pic>
      <p:sp>
        <p:nvSpPr>
          <p:cNvPr id="10" name="Rectangle 9"/>
          <p:cNvSpPr/>
          <p:nvPr/>
        </p:nvSpPr>
        <p:spPr>
          <a:xfrm>
            <a:off x="-612576" y="4321842"/>
            <a:ext cx="9937104" cy="263555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3068960"/>
            <a:ext cx="5238750" cy="3324225"/>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9752" y="2132856"/>
            <a:ext cx="1211044" cy="1332148"/>
          </a:xfrm>
          <a:prstGeom prst="rect">
            <a:avLst/>
          </a:prstGeom>
        </p:spPr>
      </p:pic>
    </p:spTree>
    <p:extLst>
      <p:ext uri="{BB962C8B-B14F-4D97-AF65-F5344CB8AC3E}">
        <p14:creationId xmlns:p14="http://schemas.microsoft.com/office/powerpoint/2010/main" val="1111047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91" y="912731"/>
            <a:ext cx="9202705" cy="5976664"/>
          </a:xfrm>
          <a:prstGeom prst="rect">
            <a:avLst/>
          </a:prstGeom>
        </p:spPr>
      </p:pic>
      <p:sp>
        <p:nvSpPr>
          <p:cNvPr id="7" name="6-Point Star 6"/>
          <p:cNvSpPr/>
          <p:nvPr/>
        </p:nvSpPr>
        <p:spPr>
          <a:xfrm>
            <a:off x="6012160" y="35010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8" name="6-Point Star 7"/>
          <p:cNvSpPr/>
          <p:nvPr/>
        </p:nvSpPr>
        <p:spPr>
          <a:xfrm>
            <a:off x="6876256" y="3548276"/>
            <a:ext cx="72008" cy="75044"/>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6-Point Star 8"/>
          <p:cNvSpPr/>
          <p:nvPr/>
        </p:nvSpPr>
        <p:spPr>
          <a:xfrm>
            <a:off x="6732240" y="3068960"/>
            <a:ext cx="72008" cy="122312"/>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0" name="6-Point Star 9"/>
          <p:cNvSpPr/>
          <p:nvPr/>
        </p:nvSpPr>
        <p:spPr>
          <a:xfrm>
            <a:off x="6164560" y="36534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1" name="6-Point Star 10"/>
          <p:cNvSpPr/>
          <p:nvPr/>
        </p:nvSpPr>
        <p:spPr>
          <a:xfrm>
            <a:off x="7092280" y="38058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2" name="6-Point Star 11"/>
          <p:cNvSpPr/>
          <p:nvPr/>
        </p:nvSpPr>
        <p:spPr>
          <a:xfrm>
            <a:off x="3707904" y="3695803"/>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3" name="6-Point Star 12"/>
          <p:cNvSpPr/>
          <p:nvPr/>
        </p:nvSpPr>
        <p:spPr>
          <a:xfrm>
            <a:off x="3275856" y="3816273"/>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4" name="TextBox 13"/>
          <p:cNvSpPr txBox="1"/>
          <p:nvPr/>
        </p:nvSpPr>
        <p:spPr>
          <a:xfrm>
            <a:off x="0" y="0"/>
            <a:ext cx="9117914" cy="1754326"/>
          </a:xfrm>
          <a:prstGeom prst="rect">
            <a:avLst/>
          </a:prstGeom>
          <a:solidFill>
            <a:schemeClr val="bg2">
              <a:lumMod val="10000"/>
            </a:schemeClr>
          </a:solidFill>
        </p:spPr>
        <p:txBody>
          <a:bodyPr wrap="square" rtlCol="0">
            <a:spAutoFit/>
          </a:bodyPr>
          <a:lstStyle/>
          <a:p>
            <a:r>
              <a:rPr lang="el-GR" dirty="0" smtClean="0">
                <a:solidFill>
                  <a:srgbClr val="FFFF00"/>
                </a:solidFill>
              </a:rPr>
              <a:t>Ο Τσάρλυ βιάστηκε να καταπιαστεί στη δουλειά, μετακινώντας λίγο τα έπιπλα που ήταν μέσα στο δωμάτιο και ανακατεύοντας τη μπογιά. Αρκετές φορές πάτησε σε ιστούς αράχνης κι άλλες τόσες συνάντησε τα μεγάλα, μαύρα όντα που τους κατοικούσαν. Δεν πέρασε πολλή ώρα κι ο Τσάρλυ έπρεπε να ανάψει το φακό του για να βλέπει καθαρά. Το δωμάτιο είχε μονάχα ένα μικρό παράθυρο, που έβλεπε στο δρόμο, όμως δεν τον βοηθούσε και πολύ γιατί το φεγγάρι κρυβόταν πίσω από μεγάλα σύννεφα και τα αυτοκίνητα</a:t>
            </a:r>
            <a:r>
              <a:rPr lang="en-US" dirty="0" smtClean="0">
                <a:solidFill>
                  <a:srgbClr val="FFFF00"/>
                </a:solidFill>
              </a:rPr>
              <a:t> </a:t>
            </a:r>
            <a:r>
              <a:rPr lang="el-GR" dirty="0" smtClean="0">
                <a:solidFill>
                  <a:srgbClr val="FFFF00"/>
                </a:solidFill>
              </a:rPr>
              <a:t>που περνούσαν ήταν ελάχιστα</a:t>
            </a:r>
            <a:endParaRPr lang="el-GR" dirty="0">
              <a:solidFill>
                <a:srgbClr val="FFFF00"/>
              </a:solidFill>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4365104"/>
            <a:ext cx="4614335" cy="2242567"/>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6561" y="5342882"/>
            <a:ext cx="779045" cy="3286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1375" y="3130116"/>
            <a:ext cx="1296914" cy="3646921"/>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88983" y="3191272"/>
            <a:ext cx="1416089" cy="703324"/>
          </a:xfrm>
          <a:prstGeom prst="rect">
            <a:avLst/>
          </a:prstGeom>
        </p:spPr>
      </p:pic>
    </p:spTree>
    <p:extLst>
      <p:ext uri="{BB962C8B-B14F-4D97-AF65-F5344CB8AC3E}">
        <p14:creationId xmlns:p14="http://schemas.microsoft.com/office/powerpoint/2010/main" val="245550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91" y="912731"/>
            <a:ext cx="9202705" cy="5976664"/>
          </a:xfrm>
          <a:prstGeom prst="rect">
            <a:avLst/>
          </a:prstGeom>
        </p:spPr>
      </p:pic>
      <p:sp>
        <p:nvSpPr>
          <p:cNvPr id="7" name="6-Point Star 6"/>
          <p:cNvSpPr/>
          <p:nvPr/>
        </p:nvSpPr>
        <p:spPr>
          <a:xfrm>
            <a:off x="6012160" y="35010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8" name="6-Point Star 7"/>
          <p:cNvSpPr/>
          <p:nvPr/>
        </p:nvSpPr>
        <p:spPr>
          <a:xfrm>
            <a:off x="6876256" y="3548276"/>
            <a:ext cx="72008" cy="75044"/>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6-Point Star 8"/>
          <p:cNvSpPr/>
          <p:nvPr/>
        </p:nvSpPr>
        <p:spPr>
          <a:xfrm>
            <a:off x="6732240" y="3068960"/>
            <a:ext cx="72008" cy="122312"/>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0" name="6-Point Star 9"/>
          <p:cNvSpPr/>
          <p:nvPr/>
        </p:nvSpPr>
        <p:spPr>
          <a:xfrm>
            <a:off x="6164560" y="36534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1" name="6-Point Star 10"/>
          <p:cNvSpPr/>
          <p:nvPr/>
        </p:nvSpPr>
        <p:spPr>
          <a:xfrm>
            <a:off x="7092280" y="38058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2" name="6-Point Star 11"/>
          <p:cNvSpPr/>
          <p:nvPr/>
        </p:nvSpPr>
        <p:spPr>
          <a:xfrm>
            <a:off x="3707904" y="3695803"/>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3" name="6-Point Star 12"/>
          <p:cNvSpPr/>
          <p:nvPr/>
        </p:nvSpPr>
        <p:spPr>
          <a:xfrm>
            <a:off x="3275856" y="3816273"/>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4" name="TextBox 13"/>
          <p:cNvSpPr txBox="1"/>
          <p:nvPr/>
        </p:nvSpPr>
        <p:spPr>
          <a:xfrm>
            <a:off x="0" y="0"/>
            <a:ext cx="9117914" cy="923330"/>
          </a:xfrm>
          <a:prstGeom prst="rect">
            <a:avLst/>
          </a:prstGeom>
          <a:solidFill>
            <a:schemeClr val="bg2">
              <a:lumMod val="10000"/>
            </a:schemeClr>
          </a:solidFill>
        </p:spPr>
        <p:txBody>
          <a:bodyPr wrap="square" rtlCol="0">
            <a:spAutoFit/>
          </a:bodyPr>
          <a:lstStyle/>
          <a:p>
            <a:r>
              <a:rPr lang="el-GR" dirty="0" smtClean="0">
                <a:solidFill>
                  <a:srgbClr val="FFFF00"/>
                </a:solidFill>
              </a:rPr>
              <a:t>Ο Τσάρλυ έστρεψε το φακό του σε έναν καθρέφτη για να έχει περισσότερο φως. Πάνω από το κεφάλι του ο άνεμος μούγκριζε μέσα από τα </a:t>
            </a:r>
            <a:r>
              <a:rPr lang="el-GR" dirty="0" err="1" smtClean="0">
                <a:solidFill>
                  <a:srgbClr val="FFFF00"/>
                </a:solidFill>
              </a:rPr>
              <a:t>παντζουρόφυλλα</a:t>
            </a:r>
            <a:r>
              <a:rPr lang="el-GR" dirty="0" smtClean="0">
                <a:solidFill>
                  <a:srgbClr val="FFFF00"/>
                </a:solidFill>
              </a:rPr>
              <a:t> που ακόμα δεν είχαν επιδιορθωθεί. Παράξενα τριξίματα και ήχοι αντηχούσαν μέσα στο σπίτι. </a:t>
            </a:r>
            <a:endParaRPr lang="el-GR" dirty="0">
              <a:solidFill>
                <a:srgbClr val="FFFF00"/>
              </a:solidFill>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4365104"/>
            <a:ext cx="5184576" cy="2242567"/>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8983" y="3191272"/>
            <a:ext cx="1638508" cy="813792"/>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1875" y="3410301"/>
            <a:ext cx="2300730" cy="1909605"/>
          </a:xfrm>
          <a:prstGeom prst="rect">
            <a:avLst/>
          </a:prstGeom>
        </p:spPr>
      </p:pic>
      <p:pic>
        <p:nvPicPr>
          <p:cNvPr id="17" name="Picture 16"/>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64218" y="4869160"/>
            <a:ext cx="779045" cy="328660"/>
          </a:xfrm>
          <a:prstGeom prst="rect">
            <a:avLst/>
          </a:prstGeom>
        </p:spPr>
      </p:pic>
    </p:spTree>
    <p:extLst>
      <p:ext uri="{BB962C8B-B14F-4D97-AF65-F5344CB8AC3E}">
        <p14:creationId xmlns:p14="http://schemas.microsoft.com/office/powerpoint/2010/main" val="35786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91" y="912731"/>
            <a:ext cx="9202705" cy="5976664"/>
          </a:xfrm>
          <a:prstGeom prst="rect">
            <a:avLst/>
          </a:prstGeom>
        </p:spPr>
      </p:pic>
      <p:sp>
        <p:nvSpPr>
          <p:cNvPr id="7" name="6-Point Star 6"/>
          <p:cNvSpPr/>
          <p:nvPr/>
        </p:nvSpPr>
        <p:spPr>
          <a:xfrm>
            <a:off x="6012160" y="35010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8" name="6-Point Star 7"/>
          <p:cNvSpPr/>
          <p:nvPr/>
        </p:nvSpPr>
        <p:spPr>
          <a:xfrm>
            <a:off x="6876256" y="3548276"/>
            <a:ext cx="72008" cy="75044"/>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6-Point Star 8"/>
          <p:cNvSpPr/>
          <p:nvPr/>
        </p:nvSpPr>
        <p:spPr>
          <a:xfrm>
            <a:off x="6732240" y="3068960"/>
            <a:ext cx="72008" cy="122312"/>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0" name="6-Point Star 9"/>
          <p:cNvSpPr/>
          <p:nvPr/>
        </p:nvSpPr>
        <p:spPr>
          <a:xfrm>
            <a:off x="6164560" y="36534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1" name="6-Point Star 10"/>
          <p:cNvSpPr/>
          <p:nvPr/>
        </p:nvSpPr>
        <p:spPr>
          <a:xfrm>
            <a:off x="7092280" y="38058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2" name="6-Point Star 11"/>
          <p:cNvSpPr/>
          <p:nvPr/>
        </p:nvSpPr>
        <p:spPr>
          <a:xfrm>
            <a:off x="3707904" y="3695803"/>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3" name="6-Point Star 12"/>
          <p:cNvSpPr/>
          <p:nvPr/>
        </p:nvSpPr>
        <p:spPr>
          <a:xfrm>
            <a:off x="3275856" y="3816273"/>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4" name="TextBox 13"/>
          <p:cNvSpPr txBox="1"/>
          <p:nvPr/>
        </p:nvSpPr>
        <p:spPr>
          <a:xfrm>
            <a:off x="0" y="0"/>
            <a:ext cx="9117914" cy="1754326"/>
          </a:xfrm>
          <a:prstGeom prst="rect">
            <a:avLst/>
          </a:prstGeom>
          <a:solidFill>
            <a:schemeClr val="bg2">
              <a:lumMod val="10000"/>
            </a:schemeClr>
          </a:solidFill>
        </p:spPr>
        <p:txBody>
          <a:bodyPr wrap="square" rtlCol="0">
            <a:spAutoFit/>
          </a:bodyPr>
          <a:lstStyle/>
          <a:p>
            <a:r>
              <a:rPr lang="el-GR" dirty="0" smtClean="0">
                <a:solidFill>
                  <a:srgbClr val="FFFF00"/>
                </a:solidFill>
              </a:rPr>
              <a:t>Ο Τσάρλυ είχε βάψει έναν τοίχο όταν συνειδητοποίησε πόσο πολύ είχε σκοτεινιάσει. Ίσως θα έπρεπε να τα παρατήσει. Ήθελε να τελειώσει τη δουλειά, αλλά η μαμά του θα ανησυχούσε. Εξάλλου, το σπίτι είχε αρχίσει να τον κάνει να αισθάνεται άβολα. Προσπάθησε να σφυρίξει ένα τραγούδι που έλεγε «Θα Σ’ εμπιστευτώ, θα σ’ εμπιστευτώ, θα σ’ εμπιστευτώ και δε θα φοβηθώ», αλλά η ηχώ ακουγόταν παράξενα στους άδειους τοίχους. Τελικά, σκέπασε τη μπογιά με το καπάκι της.</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4365104"/>
            <a:ext cx="4968552" cy="2242567"/>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8983" y="2780927"/>
            <a:ext cx="1638508" cy="1584175"/>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1875" y="3410301"/>
            <a:ext cx="2300730" cy="1909605"/>
          </a:xfrm>
          <a:prstGeom prst="rect">
            <a:avLst/>
          </a:prstGeom>
        </p:spPr>
      </p:pic>
      <p:pic>
        <p:nvPicPr>
          <p:cNvPr id="17" name="Picture 16"/>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64218" y="4869160"/>
            <a:ext cx="779045" cy="328660"/>
          </a:xfrm>
          <a:prstGeom prst="rect">
            <a:avLst/>
          </a:prstGeom>
        </p:spPr>
      </p:pic>
    </p:spTree>
    <p:extLst>
      <p:ext uri="{BB962C8B-B14F-4D97-AF65-F5344CB8AC3E}">
        <p14:creationId xmlns:p14="http://schemas.microsoft.com/office/powerpoint/2010/main" val="42502263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91" y="912731"/>
            <a:ext cx="9202705" cy="5976664"/>
          </a:xfrm>
          <a:prstGeom prst="rect">
            <a:avLst/>
          </a:prstGeom>
        </p:spPr>
      </p:pic>
      <p:sp>
        <p:nvSpPr>
          <p:cNvPr id="7" name="6-Point Star 6"/>
          <p:cNvSpPr/>
          <p:nvPr/>
        </p:nvSpPr>
        <p:spPr>
          <a:xfrm>
            <a:off x="6012160" y="35010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8" name="6-Point Star 7"/>
          <p:cNvSpPr/>
          <p:nvPr/>
        </p:nvSpPr>
        <p:spPr>
          <a:xfrm>
            <a:off x="6876256" y="3548276"/>
            <a:ext cx="72008" cy="75044"/>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6-Point Star 8"/>
          <p:cNvSpPr/>
          <p:nvPr/>
        </p:nvSpPr>
        <p:spPr>
          <a:xfrm>
            <a:off x="6732240" y="3068960"/>
            <a:ext cx="72008" cy="122312"/>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0" name="6-Point Star 9"/>
          <p:cNvSpPr/>
          <p:nvPr/>
        </p:nvSpPr>
        <p:spPr>
          <a:xfrm>
            <a:off x="6164560" y="36534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1" name="6-Point Star 10"/>
          <p:cNvSpPr/>
          <p:nvPr/>
        </p:nvSpPr>
        <p:spPr>
          <a:xfrm>
            <a:off x="7092280" y="3805808"/>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2" name="6-Point Star 11"/>
          <p:cNvSpPr/>
          <p:nvPr/>
        </p:nvSpPr>
        <p:spPr>
          <a:xfrm>
            <a:off x="3707904" y="3695803"/>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3" name="6-Point Star 12"/>
          <p:cNvSpPr/>
          <p:nvPr/>
        </p:nvSpPr>
        <p:spPr>
          <a:xfrm>
            <a:off x="3275856" y="3816273"/>
            <a:ext cx="72008" cy="84790"/>
          </a:xfrm>
          <a:prstGeom prst="star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4365104"/>
            <a:ext cx="4968552" cy="2242567"/>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8983" y="3191272"/>
            <a:ext cx="1638508" cy="813792"/>
          </a:xfrm>
          <a:prstGeom prst="rect">
            <a:avLst/>
          </a:prstGeom>
        </p:spPr>
      </p:pic>
      <p:sp>
        <p:nvSpPr>
          <p:cNvPr id="3" name="Rectangle 2"/>
          <p:cNvSpPr/>
          <p:nvPr/>
        </p:nvSpPr>
        <p:spPr>
          <a:xfrm>
            <a:off x="-84791" y="912731"/>
            <a:ext cx="9202705" cy="5945269"/>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1875" y="3410301"/>
            <a:ext cx="2300730" cy="1909605"/>
          </a:xfrm>
          <a:prstGeom prst="rect">
            <a:avLst/>
          </a:prstGeom>
        </p:spPr>
      </p:pic>
      <p:pic>
        <p:nvPicPr>
          <p:cNvPr id="17" name="Picture 16"/>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64218" y="4869160"/>
            <a:ext cx="779045" cy="328660"/>
          </a:xfrm>
          <a:prstGeom prst="rect">
            <a:avLst/>
          </a:prstGeom>
        </p:spPr>
      </p:pic>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27306" y="3410301"/>
            <a:ext cx="1908790" cy="2870820"/>
          </a:xfrm>
          <a:prstGeom prst="rect">
            <a:avLst/>
          </a:prstGeom>
        </p:spPr>
      </p:pic>
      <p:sp>
        <p:nvSpPr>
          <p:cNvPr id="14" name="TextBox 13"/>
          <p:cNvSpPr txBox="1"/>
          <p:nvPr/>
        </p:nvSpPr>
        <p:spPr>
          <a:xfrm>
            <a:off x="0" y="0"/>
            <a:ext cx="9117914" cy="1754326"/>
          </a:xfrm>
          <a:prstGeom prst="rect">
            <a:avLst/>
          </a:prstGeom>
          <a:solidFill>
            <a:schemeClr val="bg2">
              <a:lumMod val="10000"/>
            </a:schemeClr>
          </a:solidFill>
        </p:spPr>
        <p:txBody>
          <a:bodyPr wrap="square" rtlCol="0">
            <a:spAutoFit/>
          </a:bodyPr>
          <a:lstStyle/>
          <a:p>
            <a:r>
              <a:rPr lang="el-GR" dirty="0" smtClean="0">
                <a:solidFill>
                  <a:srgbClr val="FFFF00"/>
                </a:solidFill>
              </a:rPr>
              <a:t>Ξαφνικά, ο φακός του έσβησε.. Το δωμάτιο βυθίστηκε σε σκοτάδι μαύρο σαν την πίσσα. «Θα τέλειωσαν οι μπαταρίες», σκέφτηκε ο Τσάρλυ για να καθησυχάσει τον εαυτό του. Προσπάθησε να θυμηθεί σε ποιο σημείο βρισκόταν ο φακός και σύρθηκε με χέρια και γόνατα για να τον ψάξει. Το χέρι του σκόνταψε πάνω σε ένα κρύο και μικρό αντικείμενο που βρισκόταν πάνω στο πάτωμα. Το ψηλάφησε και αναρωτήθηκε τί να ήταν. Πρέπει να βρισκόταν στο σημείο που πριν ήταν η αναπαυτική</a:t>
            </a:r>
            <a:r>
              <a:rPr lang="en-US" dirty="0" smtClean="0">
                <a:solidFill>
                  <a:srgbClr val="FFFF00"/>
                </a:solidFill>
              </a:rPr>
              <a:t> </a:t>
            </a:r>
            <a:r>
              <a:rPr lang="el-GR" dirty="0" smtClean="0">
                <a:solidFill>
                  <a:srgbClr val="FFFF00"/>
                </a:solidFill>
              </a:rPr>
              <a:t>πολυθρόνα</a:t>
            </a:r>
          </a:p>
        </p:txBody>
      </p:sp>
    </p:spTree>
    <p:extLst>
      <p:ext uri="{BB962C8B-B14F-4D97-AF65-F5344CB8AC3E}">
        <p14:creationId xmlns:p14="http://schemas.microsoft.com/office/powerpoint/2010/main" val="230399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xit" presetSubtype="0" fill="hold" nodeType="withEffect">
                                  <p:stCondLst>
                                    <p:cond delay="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8892480" cy="1754326"/>
          </a:xfrm>
          <a:prstGeom prst="rect">
            <a:avLst/>
          </a:prstGeom>
          <a:solidFill>
            <a:schemeClr val="tx1"/>
          </a:solidFill>
        </p:spPr>
        <p:txBody>
          <a:bodyPr wrap="square" rtlCol="0">
            <a:spAutoFit/>
          </a:bodyPr>
          <a:lstStyle/>
          <a:p>
            <a:r>
              <a:rPr lang="el-GR" dirty="0" smtClean="0">
                <a:solidFill>
                  <a:schemeClr val="bg1"/>
                </a:solidFill>
              </a:rPr>
              <a:t>Έμοιαζε να είναι κάτι σαν σύρτης. Ο Τσάρλυ τον έσπρωξε κι αμέσως ακούστηκε ένα τρίξιμο. Ένιωσε ότι ο ίδιος γλιστρούσε προς τα κάτω. Το πάτωμα κατέρρεε κάτω από τα πόδια του.</a:t>
            </a:r>
          </a:p>
          <a:p>
            <a:r>
              <a:rPr lang="el-GR" dirty="0">
                <a:solidFill>
                  <a:schemeClr val="bg1"/>
                </a:solidFill>
              </a:rPr>
              <a:t>Ο</a:t>
            </a:r>
            <a:r>
              <a:rPr lang="el-GR" dirty="0" smtClean="0">
                <a:solidFill>
                  <a:schemeClr val="bg1"/>
                </a:solidFill>
              </a:rPr>
              <a:t> Τσάρλυ προσπάθησε να πιαστεί από την άκρη, αλλά το μόνο που κατάφερε ήταν να επιβραδύνει την πτώση του. Τελικά, έπεσε πάνω σε ένα κρύο πάτωμα. Ο αστράγαλός του πονούσε </a:t>
            </a:r>
            <a:r>
              <a:rPr lang="en-US" dirty="0" smtClean="0">
                <a:solidFill>
                  <a:schemeClr val="bg1"/>
                </a:solidFill>
              </a:rPr>
              <a:t>(</a:t>
            </a:r>
            <a:r>
              <a:rPr lang="el-GR" dirty="0" smtClean="0">
                <a:solidFill>
                  <a:schemeClr val="bg1"/>
                </a:solidFill>
              </a:rPr>
              <a:t>ΚΛΙΚ). Δεν μπορούσε να δει ούτε καν το χέρι του, όταν το τέντωσε μπροστά του. Που ήταν; Θα έπρεπε να μείνει όλη τη νύχτα</a:t>
            </a:r>
            <a:endParaRPr lang="el-GR" dirty="0">
              <a:solidFill>
                <a:schemeClr val="bg1"/>
              </a:solidFill>
            </a:endParaRP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2800" y="1556792"/>
            <a:ext cx="1669402" cy="251078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1720" y="4797152"/>
            <a:ext cx="3471201" cy="1612180"/>
          </a:xfrm>
          <a:prstGeom prst="rect">
            <a:avLst/>
          </a:prstGeom>
        </p:spPr>
      </p:pic>
    </p:spTree>
    <p:extLst>
      <p:ext uri="{BB962C8B-B14F-4D97-AF65-F5344CB8AC3E}">
        <p14:creationId xmlns:p14="http://schemas.microsoft.com/office/powerpoint/2010/main" val="74732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72222E-6 2.31214E-7 L -0.00121 0.36254 " pathEditMode="relative" rAng="0" ptsTypes="AA">
                                      <p:cBhvr>
                                        <p:cTn id="6" dur="2000" fill="hold"/>
                                        <p:tgtEl>
                                          <p:spTgt spid="7"/>
                                        </p:tgtEl>
                                        <p:attrNameLst>
                                          <p:attrName>ppt_x</p:attrName>
                                          <p:attrName>ppt_y</p:attrName>
                                        </p:attrNameLst>
                                      </p:cBhvr>
                                      <p:rCtr x="-69" y="18127"/>
                                    </p:animMotion>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7"/>
                                        </p:tgtEl>
                                      </p:cBhvr>
                                    </p:animEffect>
                                    <p:set>
                                      <p:cBhvr>
                                        <p:cTn id="11" dur="1" fill="hold">
                                          <p:stCondLst>
                                            <p:cond delay="499"/>
                                          </p:stCondLst>
                                        </p:cTn>
                                        <p:tgtEl>
                                          <p:spTgt spid="7"/>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ΕΦΑΡΜΟΓΗ</a:t>
            </a:r>
            <a:endParaRPr lang="el-GR" dirty="0"/>
          </a:p>
        </p:txBody>
      </p:sp>
      <p:sp>
        <p:nvSpPr>
          <p:cNvPr id="3" name="Content Placeholder 2"/>
          <p:cNvSpPr>
            <a:spLocks noGrp="1"/>
          </p:cNvSpPr>
          <p:nvPr>
            <p:ph idx="1"/>
          </p:nvPr>
        </p:nvSpPr>
        <p:spPr/>
        <p:txBody>
          <a:bodyPr>
            <a:normAutofit fontScale="92500" lnSpcReduction="20000"/>
          </a:bodyPr>
          <a:lstStyle/>
          <a:p>
            <a:r>
              <a:rPr lang="el-GR" smtClean="0"/>
              <a:t>Εδώ </a:t>
            </a:r>
            <a:r>
              <a:rPr lang="el-GR" dirty="0" smtClean="0"/>
              <a:t>θα πρέπει να αφήσουμε τον Τσάρλυ για σήμερα. Ίσως να έχεις βρεθεί και συ σε παρόμοια θέση. Ίσως να αισθάνθηκες φοβισμένος/η και μόνος/ η. Κι ο Παύλος θα ένιωσε έτσι όταν τον έβαλαν στη φυλακή, όπως βέβαια θα ένιωθε κι ο Τιμόθεος. Παρόλα αυτά, ο Παύλος μπορούσε κι έγραφε: «Γιατί το Πνεύμα που μας έδωσε ο Θεός, δεν είναι πνεύμα δειλίας…». Μπορούμε να εμπιστευτούμε το Θεό, όπου κι αν είμαστε. Έχεις μάθει να Τον εμπιστεύεσαι;</a:t>
            </a:r>
            <a:endParaRPr lang="el-GR" dirty="0"/>
          </a:p>
        </p:txBody>
      </p:sp>
    </p:spTree>
    <p:extLst>
      <p:ext uri="{BB962C8B-B14F-4D97-AF65-F5344CB8AC3E}">
        <p14:creationId xmlns:p14="http://schemas.microsoft.com/office/powerpoint/2010/main" val="32721592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71421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1144</TotalTime>
  <Words>2071</Words>
  <Application>Microsoft Office PowerPoint</Application>
  <PresentationFormat>On-screen Show (4:3)</PresentationFormat>
  <Paragraphs>36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Μια νύχτα στο στοιχειωμένο σπίτι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ΕΦΑΡΜΟΓΗ</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Μια νύχτα στο στοιχειωμένο σπίτι</dc:title>
  <dc:creator>Pavlos Michas</dc:creator>
  <cp:lastModifiedBy>Pavlos Michas</cp:lastModifiedBy>
  <cp:revision>20</cp:revision>
  <dcterms:created xsi:type="dcterms:W3CDTF">2016-08-29T12:08:23Z</dcterms:created>
  <dcterms:modified xsi:type="dcterms:W3CDTF">2016-08-30T07:13:03Z</dcterms:modified>
</cp:coreProperties>
</file>